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8" r:id="rId2"/>
    <p:sldId id="273" r:id="rId3"/>
    <p:sldId id="299" r:id="rId4"/>
    <p:sldId id="300" r:id="rId5"/>
    <p:sldId id="301" r:id="rId6"/>
    <p:sldId id="302" r:id="rId7"/>
    <p:sldId id="316" r:id="rId8"/>
    <p:sldId id="304" r:id="rId9"/>
    <p:sldId id="318" r:id="rId10"/>
    <p:sldId id="305" r:id="rId11"/>
    <p:sldId id="319" r:id="rId12"/>
    <p:sldId id="306" r:id="rId13"/>
    <p:sldId id="307" r:id="rId14"/>
    <p:sldId id="308" r:id="rId15"/>
    <p:sldId id="309" r:id="rId16"/>
    <p:sldId id="310" r:id="rId17"/>
    <p:sldId id="320" r:id="rId18"/>
    <p:sldId id="311" r:id="rId19"/>
    <p:sldId id="312" r:id="rId20"/>
    <p:sldId id="313" r:id="rId21"/>
    <p:sldId id="314" r:id="rId22"/>
    <p:sldId id="315" r:id="rId23"/>
    <p:sldId id="317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4215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681" autoAdjust="0"/>
  </p:normalViewPr>
  <p:slideViewPr>
    <p:cSldViewPr>
      <p:cViewPr>
        <p:scale>
          <a:sx n="68" d="100"/>
          <a:sy n="68" d="100"/>
        </p:scale>
        <p:origin x="-145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28625" y="8686800"/>
            <a:ext cx="10001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7E4975-0EF4-4D7E-9050-902C287E90C5}" type="datetimeFigureOut">
              <a:rPr lang="nl-NL"/>
              <a:pPr>
                <a:defRPr/>
              </a:pPr>
              <a:t>15-10-2013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060700" y="8643938"/>
            <a:ext cx="714375" cy="315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9399C9-38FE-462A-980A-48EA91A8C30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9220" name="Afbeelding 6" descr="MA1-Z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8643938"/>
            <a:ext cx="16430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54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D95236-EEAF-4404-B56E-708A50C95ABA}" type="datetimeFigureOut">
              <a:rPr lang="nl-NL"/>
              <a:pPr>
                <a:defRPr/>
              </a:pPr>
              <a:t>15-10-2013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02D86-5BDB-461C-8329-2B9B74412B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326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Maakt u het wel eens mee dat uw kind u iets vraagt wat je zelf ook niet weet?</a:t>
            </a:r>
          </a:p>
          <a:p>
            <a:r>
              <a:rPr lang="nl-NL" dirty="0" smtClean="0"/>
              <a:t>Hoe reageert</a:t>
            </a:r>
            <a:r>
              <a:rPr lang="nl-NL" baseline="0" dirty="0" smtClean="0"/>
              <a:t> u dan?</a:t>
            </a:r>
          </a:p>
          <a:p>
            <a:endParaRPr lang="nl-NL" baseline="0" dirty="0" smtClean="0"/>
          </a:p>
          <a:p>
            <a:r>
              <a:rPr lang="nl-NL" baseline="0" dirty="0" smtClean="0"/>
              <a:t>Reacties vragen!</a:t>
            </a:r>
          </a:p>
          <a:p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Dan ingaan op het belang van samen-op-zoek-gaan. Dat het daar om gaat. Niet om het antwoord op zich. Meer om het zoeken.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8549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Behalve dat kinderen ‘de dingen</a:t>
            </a:r>
            <a:r>
              <a:rPr lang="nl-NL" baseline="0" dirty="0" smtClean="0"/>
              <a:t> in de wereld’ vaak nog niet begrijpen, komt het ook veel voor dat ze (re)acties van andere kinderen en grote mensen niet begrijpen.</a:t>
            </a:r>
          </a:p>
          <a:p>
            <a:r>
              <a:rPr lang="nl-NL" baseline="0" dirty="0" smtClean="0"/>
              <a:t>Het is belangrijk in te gaan en samen met je kind te zoeken naar ‘motieven van mensen’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08395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Gaat u eens</a:t>
            </a:r>
            <a:r>
              <a:rPr lang="nl-NL" baseline="0" dirty="0" smtClean="0"/>
              <a:t> na hoe vaak we ’1 kant uitpraten’: doe dat niet/ kom zitten/ hup uw naar school.</a:t>
            </a:r>
          </a:p>
          <a:p>
            <a:endParaRPr lang="nl-NL" baseline="0" dirty="0" smtClean="0"/>
          </a:p>
          <a:p>
            <a:r>
              <a:rPr lang="nl-NL" baseline="0" dirty="0" smtClean="0"/>
              <a:t>Okay onvermijdelijk soms….. Maar let er eens op of het toch niet wat vaker twee richtingen op kan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88774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schitterende voordeel van mondelinge communicatie is dat je dingen kunt herformuleren. Als je</a:t>
            </a:r>
            <a:r>
              <a:rPr lang="nl-NL" baseline="0" dirty="0" smtClean="0"/>
              <a:t> in een gesprek iets niet begrijpt kun je vragen: wat bedoel je? En dan zal de ander dat uitleggen. Dat heb je ook met de gesprekken met je kind. Die geeft echt wel aan wat hij/zij wel en niet begrijpt!</a:t>
            </a:r>
          </a:p>
          <a:p>
            <a:endParaRPr lang="nl-NL" baseline="0" dirty="0" smtClean="0"/>
          </a:p>
          <a:p>
            <a:r>
              <a:rPr lang="nl-NL" baseline="0" dirty="0" smtClean="0"/>
              <a:t>DUS EEN ONDERWERP KAN NIET ECHT GAUW TE MOEILIJK ZIJN. MENSEN HEBBEN DE CAPACITEIT DINGEN EENVOUDIGER TE VERTELLEN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5057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1470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[</a:t>
            </a:r>
            <a:r>
              <a:rPr lang="nl-NL" baseline="0" dirty="0" smtClean="0"/>
              <a:t> deze tip samen behandelen met 8 , anders duurt het te lang]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1470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 jij als ouder het goede voorbeeld geeft, en je regelmatig thuis vertelt wat je voor leuks/ bijzonders </a:t>
            </a:r>
            <a:r>
              <a:rPr lang="nl-NL" dirty="0" err="1" smtClean="0"/>
              <a:t>etc</a:t>
            </a:r>
            <a:r>
              <a:rPr lang="nl-NL" dirty="0" smtClean="0"/>
              <a:t> meegemaakt hebt, dan leert je kind dat ook!</a:t>
            </a:r>
            <a:r>
              <a:rPr lang="nl-NL" baseline="0" dirty="0" smtClean="0"/>
              <a:t> Want goed voorbeeld doet……..goed volgen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918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</a:t>
            </a:r>
            <a:r>
              <a:rPr lang="nl-NL" baseline="0" dirty="0" smtClean="0"/>
              <a:t> </a:t>
            </a:r>
            <a:r>
              <a:rPr lang="nl-NL" dirty="0" smtClean="0"/>
              <a:t>alle kinderen praten even gemakkelijk, heb daar oog</a:t>
            </a:r>
            <a:r>
              <a:rPr lang="nl-NL" baseline="0" dirty="0" smtClean="0"/>
              <a:t> en oor voor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31181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laatste TIP gaat over hoe belangrijk het is om ook  te praten over wat er in de toekomst gaat gebeuren: de nabije toekomst,</a:t>
            </a:r>
            <a:r>
              <a:rPr lang="nl-NL" baseline="0" dirty="0" smtClean="0"/>
              <a:t> dus </a:t>
            </a:r>
            <a:r>
              <a:rPr lang="nl-NL" dirty="0" smtClean="0"/>
              <a:t> ‘binnenkort’, maar ook wat er over ene paar weken  zal gebeuren ‘met de vakantie’ of nog verder weg:  ‘volgend jaar’. Later.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04135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Zorg dat er bij de opgehangen TIPS (uitvergroot op A3) een</a:t>
            </a:r>
            <a:r>
              <a:rPr lang="nl-NL" baseline="0" dirty="0" smtClean="0"/>
              <a:t> leerkracht of een pedagogisch medewerker staat die in gesprek kan gaan!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5046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 smtClean="0"/>
              <a:t>Welkom door lid management team (geeft belang aan!)</a:t>
            </a:r>
          </a:p>
          <a:p>
            <a:pPr marL="228600" indent="-228600">
              <a:buAutoNum type="arabicPeriod"/>
            </a:pPr>
            <a:r>
              <a:rPr lang="nl-NL" dirty="0" smtClean="0"/>
              <a:t>Uit onderzoek komt duidelijk naar voren ouders en school moeten  partners zijn:</a:t>
            </a:r>
            <a:r>
              <a:rPr lang="nl-NL" baseline="0" dirty="0" smtClean="0"/>
              <a:t> als dat het geval is, als zij samen werken dan is dat het beste voor het kind en de prestaties op school.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We hebben een brochure ontwikkeld met de beste tips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U kunt (nog ) een kopje koffie/ thee pakken en dan gaan we in groepjes de TIPS bespreken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We bespreken plenair de uitkomst? Welke tips vonden wij het </a:t>
            </a:r>
            <a:r>
              <a:rPr lang="nl-NL" baseline="0" dirty="0" err="1" smtClean="0"/>
              <a:t>allerbelanghrijkst</a:t>
            </a:r>
            <a:r>
              <a:rPr lang="nl-NL" baseline="0" dirty="0" smtClean="0"/>
              <a:t>!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Aankondiging tweede Ouderbijeenkomst en vrijwilligers vragen voor een video-opname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065480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noProof="0" dirty="0" smtClean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AE9A8-A115-48F7-AFE0-1668B744702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Brochures worden uitgedeeld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9073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vindt u </a:t>
            </a:r>
            <a:r>
              <a:rPr lang="nl-NL" baseline="0" dirty="0" smtClean="0"/>
              <a:t> nou het beste moment om met uw kind eens wat uitgebreider te praten over wat hem / haar bezig houdt?</a:t>
            </a:r>
          </a:p>
          <a:p>
            <a:endParaRPr lang="nl-NL" baseline="0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9738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Antwoord: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Uit onderzoek komt naar voren, dat het gesprek aan tafel heel belangrijk is:</a:t>
            </a:r>
          </a:p>
          <a:p>
            <a:r>
              <a:rPr lang="nl-NL" baseline="0" dirty="0" smtClean="0"/>
              <a:t>. Verschillende generaties zitten  bijeen</a:t>
            </a:r>
          </a:p>
          <a:p>
            <a:r>
              <a:rPr lang="nl-NL" baseline="0" dirty="0" smtClean="0"/>
              <a:t>. Komt elke dag terug</a:t>
            </a:r>
          </a:p>
          <a:p>
            <a:r>
              <a:rPr lang="nl-NL" baseline="0" dirty="0" smtClean="0"/>
              <a:t>. Geldt voor alle culturen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Hoe is dat bij u thuis?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Reacties vragen, niet te lang-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9738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“Niet</a:t>
            </a:r>
            <a:r>
              <a:rPr lang="nl-NL" baseline="0" dirty="0" smtClean="0"/>
              <a:t> alle kinderen praten even graag. Maar er is een ding dat alle kinderen graag doen. PRATEN OVER WAT ZE BOEIT. </a:t>
            </a:r>
          </a:p>
          <a:p>
            <a:r>
              <a:rPr lang="nl-NL" baseline="0" dirty="0" smtClean="0"/>
              <a:t>Ga eens even voor u zelf na: wat boeit uw kind op dit moment het allermeeste?! Weet u dat?”</a:t>
            </a:r>
          </a:p>
          <a:p>
            <a:r>
              <a:rPr lang="nl-NL" baseline="0" dirty="0" smtClean="0"/>
              <a:t>Ik geef u even gelegenheid om na te denken!”</a:t>
            </a:r>
          </a:p>
          <a:p>
            <a:endParaRPr lang="nl-NL" baseline="0" dirty="0" smtClean="0"/>
          </a:p>
          <a:p>
            <a:r>
              <a:rPr lang="nl-NL" baseline="0" dirty="0" smtClean="0"/>
              <a:t>Reacties vragen:</a:t>
            </a:r>
          </a:p>
          <a:p>
            <a:endParaRPr lang="nl-NL" baseline="0" dirty="0" smtClean="0"/>
          </a:p>
          <a:p>
            <a:r>
              <a:rPr lang="nl-NL" baseline="0" dirty="0" smtClean="0"/>
              <a:t>Tenslotte het belang onderstrepen als ouders het niet weten van hun eigen kind  hier vanaf nu achter te komen!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7365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02D86-5BDB-461C-8329-2B9B74412B2C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7365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8836" y="4429132"/>
            <a:ext cx="7772400" cy="8572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66168" y="5500702"/>
            <a:ext cx="6400800" cy="70960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800" y="572400"/>
            <a:ext cx="783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EB2403"/>
              </a:buClr>
              <a:buFontTx/>
              <a:buNone/>
              <a:defRPr baseline="0"/>
            </a:lvl1pPr>
            <a:lvl2pPr>
              <a:buClr>
                <a:srgbClr val="EB2403"/>
              </a:buClr>
              <a:defRPr/>
            </a:lvl2pPr>
            <a:lvl3pPr>
              <a:buClr>
                <a:srgbClr val="EB2403"/>
              </a:buClr>
              <a:defRPr/>
            </a:lvl3pPr>
            <a:lvl4pPr>
              <a:buClr>
                <a:srgbClr val="EB2403"/>
              </a:buClr>
              <a:defRPr/>
            </a:lvl4pPr>
            <a:lvl5pPr>
              <a:buClr>
                <a:srgbClr val="EB240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725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DD85-CE12-4D39-A075-57B7034C4C0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800" y="572400"/>
            <a:ext cx="7830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B2403"/>
              </a:buClr>
              <a:buFont typeface="Arial" pitchFamily="34" charset="0"/>
              <a:buChar char="•"/>
              <a:defRPr baseline="0"/>
            </a:lvl1pPr>
            <a:lvl2pPr>
              <a:buClr>
                <a:srgbClr val="EB2403"/>
              </a:buClr>
              <a:defRPr/>
            </a:lvl2pPr>
            <a:lvl3pPr>
              <a:buClr>
                <a:srgbClr val="EB2403"/>
              </a:buClr>
              <a:defRPr/>
            </a:lvl3pPr>
            <a:lvl4pPr>
              <a:buClr>
                <a:srgbClr val="EB2403"/>
              </a:buClr>
              <a:defRPr/>
            </a:lvl4pPr>
            <a:lvl5pPr>
              <a:buClr>
                <a:srgbClr val="EB240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7250" y="62865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8D9C-A2D9-42FE-9E91-0AA375D1FB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7224" y="1717668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57224" y="2428867"/>
            <a:ext cx="3786214" cy="3697295"/>
          </a:xfrm>
        </p:spPr>
        <p:txBody>
          <a:bodyPr/>
          <a:lstStyle>
            <a:lvl1pPr>
              <a:buClr>
                <a:srgbClr val="EC2403"/>
              </a:buClr>
              <a:defRPr sz="2400"/>
            </a:lvl1pPr>
            <a:lvl2pPr>
              <a:buClr>
                <a:srgbClr val="EC2403"/>
              </a:buClr>
              <a:defRPr sz="2000"/>
            </a:lvl2pPr>
            <a:lvl3pPr>
              <a:buClr>
                <a:srgbClr val="EC2403"/>
              </a:buClr>
              <a:defRPr sz="1800"/>
            </a:lvl3pPr>
            <a:lvl4pPr>
              <a:buClr>
                <a:srgbClr val="EC2403"/>
              </a:buClr>
              <a:defRPr sz="1600"/>
            </a:lvl4pPr>
            <a:lvl5pPr>
              <a:buClr>
                <a:srgbClr val="EC240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09415" y="1717668"/>
            <a:ext cx="3787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09415" y="2428867"/>
            <a:ext cx="3787701" cy="3697295"/>
          </a:xfrm>
        </p:spPr>
        <p:txBody>
          <a:bodyPr/>
          <a:lstStyle>
            <a:lvl1pPr>
              <a:buClr>
                <a:srgbClr val="EB2403"/>
              </a:buClr>
              <a:defRPr sz="2400"/>
            </a:lvl1pPr>
            <a:lvl2pPr>
              <a:buClr>
                <a:srgbClr val="EB2403"/>
              </a:buClr>
              <a:defRPr sz="2000"/>
            </a:lvl2pPr>
            <a:lvl3pPr>
              <a:buClr>
                <a:srgbClr val="EB2403"/>
              </a:buClr>
              <a:defRPr sz="1800"/>
            </a:lvl3pPr>
            <a:lvl4pPr>
              <a:buClr>
                <a:srgbClr val="EB2403"/>
              </a:buClr>
              <a:defRPr sz="1600"/>
            </a:lvl4pPr>
            <a:lvl5pPr>
              <a:buClr>
                <a:srgbClr val="EB240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A0FF-0BAF-4BFE-A507-41EC166D717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7224" y="1717668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57224" y="2428867"/>
            <a:ext cx="3786214" cy="3697295"/>
          </a:xfrm>
        </p:spPr>
        <p:txBody>
          <a:bodyPr/>
          <a:lstStyle>
            <a:lvl1pPr marL="0" indent="0">
              <a:buClr>
                <a:srgbClr val="EC2403"/>
              </a:buClr>
              <a:buNone/>
              <a:defRPr sz="2400"/>
            </a:lvl1pPr>
            <a:lvl2pPr>
              <a:buClr>
                <a:srgbClr val="EC2403"/>
              </a:buClr>
              <a:defRPr sz="2000"/>
            </a:lvl2pPr>
            <a:lvl3pPr>
              <a:buClr>
                <a:srgbClr val="EC2403"/>
              </a:buClr>
              <a:defRPr sz="1800"/>
            </a:lvl3pPr>
            <a:lvl4pPr>
              <a:buClr>
                <a:srgbClr val="EC2403"/>
              </a:buClr>
              <a:defRPr sz="1600"/>
            </a:lvl4pPr>
            <a:lvl5pPr>
              <a:buClr>
                <a:srgbClr val="EC240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09415" y="1717668"/>
            <a:ext cx="3787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09415" y="2428867"/>
            <a:ext cx="3787701" cy="3697295"/>
          </a:xfrm>
        </p:spPr>
        <p:txBody>
          <a:bodyPr/>
          <a:lstStyle>
            <a:lvl1pPr marL="0" indent="0">
              <a:buClr>
                <a:srgbClr val="EB2403"/>
              </a:buClr>
              <a:buNone/>
              <a:defRPr sz="2400" baseline="0"/>
            </a:lvl1pPr>
            <a:lvl2pPr>
              <a:buClr>
                <a:srgbClr val="EB2403"/>
              </a:buClr>
              <a:defRPr sz="2000"/>
            </a:lvl2pPr>
            <a:lvl3pPr>
              <a:buClr>
                <a:srgbClr val="EB2403"/>
              </a:buClr>
              <a:defRPr sz="1800"/>
            </a:lvl3pPr>
            <a:lvl4pPr>
              <a:buClr>
                <a:srgbClr val="EB2403"/>
              </a:buClr>
              <a:defRPr sz="1600"/>
            </a:lvl4pPr>
            <a:lvl5pPr>
              <a:buClr>
                <a:srgbClr val="EB240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20B8-5753-412B-959E-9F003CA6747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3514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04207" y="711645"/>
            <a:ext cx="5337652" cy="40032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351480" cy="7850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C856-BA28-4963-A886-00D3B353593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57250" y="571500"/>
            <a:ext cx="78295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titel in te voegen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  <a:p>
            <a:pPr lvl="4"/>
            <a:endParaRPr lang="nl-NL" smtClean="0"/>
          </a:p>
          <a:p>
            <a:pPr lvl="4"/>
            <a:endParaRPr lang="nl-NL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7250" y="6286500"/>
            <a:ext cx="202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79C4DE-CD8A-4A67-B267-8F8E74F65F4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1357313" y="6429375"/>
            <a:ext cx="5715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33CCCC"/>
                </a:solidFill>
                <a:latin typeface="+mn-lt"/>
                <a:cs typeface="Times New Roman" charset="0"/>
              </a:rPr>
              <a:t>Lectoraat </a:t>
            </a:r>
            <a:r>
              <a:rPr lang="nl-NL" sz="1400" b="1" dirty="0">
                <a:solidFill>
                  <a:srgbClr val="33CCCC"/>
                </a:solidFill>
                <a:latin typeface="+mn-lt"/>
                <a:cs typeface="Times New Roman" charset="0"/>
              </a:rPr>
              <a:t>Interactie en taalbeleid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66" r:id="rId4"/>
    <p:sldLayoutId id="2147483665" r:id="rId5"/>
    <p:sldLayoutId id="214748366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4646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B2403"/>
        </a:buClr>
        <a:buFont typeface="Arial" charset="0"/>
        <a:buChar char="•"/>
        <a:defRPr sz="3200" kern="12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2403"/>
        </a:buClr>
        <a:buFont typeface="Arial" charset="0"/>
        <a:buChar char="–"/>
        <a:defRPr sz="2800" kern="1200">
          <a:solidFill>
            <a:srgbClr val="64646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B2403"/>
        </a:buClr>
        <a:buFont typeface="Arial" charset="0"/>
        <a:buChar char="•"/>
        <a:defRPr sz="2400" kern="1200">
          <a:solidFill>
            <a:srgbClr val="64646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B2403"/>
        </a:buClr>
        <a:buFont typeface="Arial" charset="0"/>
        <a:buChar char="–"/>
        <a:defRPr sz="20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B2403"/>
        </a:buClr>
        <a:buFont typeface="Arial" charset="0"/>
        <a:buChar char="»"/>
        <a:defRPr sz="20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11560" y="4797152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	Ouderbijeenkomst 1</a:t>
            </a:r>
          </a:p>
          <a:p>
            <a:pPr algn="ctr"/>
            <a:r>
              <a:rPr lang="nl-NL" b="1" dirty="0" smtClean="0"/>
              <a:t>	Praten met kinderen over de wereld !</a:t>
            </a:r>
          </a:p>
          <a:p>
            <a:pPr algn="ctr"/>
            <a:r>
              <a:rPr lang="nl-NL" dirty="0" smtClean="0"/>
              <a:t>             Motto: school en ouders zijn partners. </a:t>
            </a:r>
          </a:p>
          <a:p>
            <a:pPr algn="ctr"/>
            <a:r>
              <a:rPr lang="nl-NL" dirty="0" smtClean="0">
                <a:solidFill>
                  <a:srgbClr val="FF0000"/>
                </a:solidFill>
              </a:rPr>
              <a:t>        Samen staan we sterk</a:t>
            </a:r>
          </a:p>
          <a:p>
            <a:pPr algn="ctr"/>
            <a:endParaRPr lang="nl-NL" dirty="0"/>
          </a:p>
        </p:txBody>
      </p:sp>
      <p:pic>
        <p:nvPicPr>
          <p:cNvPr id="2" name="Picture 2" descr="C:\Users\Kees\AppData\Local\Microsoft\Windows\Temporary Internet Files\Content.IE5\5DLV1TAA\iStock_000009307198XSma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4536504" cy="319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Wat boeit ze?!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600" dirty="0" smtClean="0"/>
          </a:p>
          <a:p>
            <a:r>
              <a:rPr lang="nl-NL" sz="3600" dirty="0" smtClean="0"/>
              <a:t>Vraag:</a:t>
            </a:r>
          </a:p>
          <a:p>
            <a:r>
              <a:rPr lang="nl-NL" sz="3600" i="1" dirty="0" smtClean="0"/>
              <a:t>Weet u wat </a:t>
            </a:r>
            <a:r>
              <a:rPr lang="nl-NL" sz="3600" i="1" u="sng" dirty="0" smtClean="0"/>
              <a:t>uw kind </a:t>
            </a:r>
            <a:r>
              <a:rPr lang="nl-NL" sz="3600" dirty="0" smtClean="0"/>
              <a:t>op dit moment </a:t>
            </a:r>
            <a:r>
              <a:rPr lang="nl-NL" sz="3600" i="1" dirty="0" smtClean="0"/>
              <a:t>het aller- allermeeste boeit?!</a:t>
            </a:r>
            <a:endParaRPr lang="nl-NL" sz="36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Wat boeit ze?!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2050" name="Picture 2" descr="C:\Users\Akke\Pictures\RAAK\thCAA0A4O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552727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62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Samen zoeken naar antwoorden!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Weet u wat dit is?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3074" name="Picture 2" descr="C:\Users\Akke\Pictures\RAAK\thCAZ8L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7606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Waarom doen mensen zo?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Grote mensen en andere kinderen, doen soms onbegrijpelijk! Hoe ga je daarmee om?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4098" name="Picture 2" descr="C:\Users\Akke\Pictures\RAAK\thCAGO8C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125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Geen één- maar twee richtingsverkeer!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5122" name="Picture 2" descr="C:\Users\Akke\Pictures\RAAK\thCA0SETE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688631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Wees niet bang voor te moeilijk!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829550" cy="4525963"/>
          </a:xfrm>
        </p:spPr>
        <p:txBody>
          <a:bodyPr/>
          <a:lstStyle/>
          <a:p>
            <a:r>
              <a:rPr lang="nl-NL" dirty="0" smtClean="0"/>
              <a:t>Kan een onderwerp te moeilijk zijn? </a:t>
            </a:r>
          </a:p>
          <a:p>
            <a:r>
              <a:rPr lang="nl-NL" dirty="0" smtClean="0"/>
              <a:t>Nee eigenlijk niet!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6146" name="Picture 2" descr="C:\Users\Akke\Pictures\RAAK\thCAR9A2O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32859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Wat ik nou toch heb meegemaakt!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i="1" dirty="0" smtClean="0"/>
          </a:p>
          <a:p>
            <a:r>
              <a:rPr lang="nl-NL" i="1" dirty="0" smtClean="0"/>
              <a:t>Vertelt u aan tafel wel eens wat u hebt meegemaakt?</a:t>
            </a:r>
          </a:p>
          <a:p>
            <a:r>
              <a:rPr lang="nl-NL" dirty="0" smtClean="0"/>
              <a:t>Tip………………………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Vertel </a:t>
            </a:r>
            <a:r>
              <a:rPr lang="nl-NL" dirty="0"/>
              <a:t>het boeiend!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7170" name="Picture 2" descr="C:\Users\Akke\Pictures\RAAK\thCAA81W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2713"/>
            <a:ext cx="7056784" cy="35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53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En wat heb jij beleefd?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8194" name="Picture 2" descr="C:\Users\Akke\Pictures\RAAK\thCAF8PIU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Hun eigen verhaal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ieder kind is gelijk (gelukkig)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9218" name="Picture 2" descr="C:\Users\Akke\Pictures\RAAK\thCAR65AF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8709"/>
            <a:ext cx="51845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>
          <a:xfrm>
            <a:off x="857250" y="573088"/>
            <a:ext cx="7829550" cy="917575"/>
          </a:xfrm>
        </p:spPr>
        <p:txBody>
          <a:bodyPr/>
          <a:lstStyle/>
          <a:p>
            <a:pPr algn="ctr" eaLnBrk="1" hangingPunct="1"/>
            <a:r>
              <a:rPr lang="nl-NL" dirty="0" smtClean="0"/>
              <a:t>Wat gaan we doen!</a:t>
            </a:r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nl-NL" dirty="0" smtClean="0"/>
              <a:t>Welkom 5’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nl-NL" dirty="0" smtClean="0"/>
              <a:t>Ouderbetrokkenheid en school 10’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nl-NL" dirty="0" smtClean="0"/>
              <a:t>Gesprekken zijn belangrijk: </a:t>
            </a:r>
            <a:r>
              <a:rPr lang="nl-NL" b="1" dirty="0" smtClean="0"/>
              <a:t>Tien tips voor Ouders </a:t>
            </a:r>
            <a:r>
              <a:rPr lang="nl-NL" dirty="0" smtClean="0"/>
              <a:t>15’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nl-NL" dirty="0" smtClean="0"/>
              <a:t>Koffie &amp; thee + in groepjes de Tien Tips beoordelen! 20’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nl-NL" dirty="0" smtClean="0"/>
              <a:t>De uitkomst! 5’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nl-NL" dirty="0" smtClean="0"/>
              <a:t>Vooruitblik en afronding 5’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nl-NL" dirty="0" smtClean="0"/>
          </a:p>
        </p:txBody>
      </p:sp>
      <p:sp>
        <p:nvSpPr>
          <p:cNvPr id="12291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46D37-47A3-4C73-B047-0148B5D11970}" type="slidenum">
              <a:rPr lang="nl-N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Morgen, overmorgen en de rest van het leven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Praat niet alleen over nu maar ook over wat er komen gaat!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10242" name="Picture 2" descr="C:\Users\Akke\Pictures\RAAK\thCAL3A6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6886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Stickers plakken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nl-NL" dirty="0" smtClean="0"/>
              <a:t>U krijgt nu allemaal 3 stickers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 smtClean="0"/>
              <a:t>Ga met elkaar in gesprek over de TIPS. Vindt u ze allemaal even belangrijk? Welke steekt er boven uit?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 smtClean="0"/>
              <a:t>Geef in de komende 10 minuten aan met een sticker welke Tip jullie als ouders </a:t>
            </a:r>
            <a:r>
              <a:rPr lang="nl-NL" b="1" dirty="0" smtClean="0"/>
              <a:t>heel belangrijk </a:t>
            </a:r>
            <a:r>
              <a:rPr lang="nl-NL" dirty="0" smtClean="0"/>
              <a:t>vinden!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De uitslag:</a:t>
            </a:r>
            <a:br>
              <a:rPr lang="nl-NL" sz="3600" dirty="0" smtClean="0"/>
            </a:br>
            <a:r>
              <a:rPr lang="nl-NL" sz="3600" dirty="0" smtClean="0"/>
              <a:t>Wat vindt u als  ouders belangrijk?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Welke TIPS hebben de meeste stippen gekregen?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Afronding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nl-NL" dirty="0" smtClean="0"/>
              <a:t>De Tien Tips neemt u mee naar huis</a:t>
            </a:r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r>
              <a:rPr lang="nl-NL" dirty="0" smtClean="0"/>
              <a:t>Reacties van Ouders op de bijeenkomst (vond u het zinvol?)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 smtClean="0"/>
              <a:t>Hoe zou u hiermee verder willen?</a:t>
            </a:r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3152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857250" y="573088"/>
            <a:ext cx="7829550" cy="917575"/>
          </a:xfrm>
        </p:spPr>
        <p:txBody>
          <a:bodyPr/>
          <a:lstStyle/>
          <a:p>
            <a:pPr eaLnBrk="1" hangingPunct="1"/>
            <a:r>
              <a:rPr lang="nl-NL" dirty="0"/>
              <a:t>Gesprekken voeren met kinderen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3900" dirty="0" smtClean="0">
                <a:solidFill>
                  <a:srgbClr val="FF0000"/>
                </a:solidFill>
              </a:rPr>
              <a:t>is belangrijk voor hun ontwikkeling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Daarom hebben we aandacht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v</a:t>
            </a:r>
            <a:r>
              <a:rPr lang="nl-NL" dirty="0" smtClean="0"/>
              <a:t>oor het voeren van gesprekken </a:t>
            </a:r>
            <a:r>
              <a:rPr lang="nl-NL" b="1" dirty="0" smtClean="0"/>
              <a:t>op school</a:t>
            </a:r>
            <a:r>
              <a:rPr lang="nl-NL" dirty="0" smtClean="0"/>
              <a:t>….. en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voor gesprekken </a:t>
            </a:r>
            <a:r>
              <a:rPr lang="nl-NL" b="1" dirty="0" smtClean="0"/>
              <a:t>thuis </a:t>
            </a:r>
            <a:r>
              <a:rPr lang="nl-NL" dirty="0" smtClean="0"/>
              <a:t>		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800" dirty="0"/>
              <a:t>	</a:t>
            </a:r>
            <a:r>
              <a:rPr lang="nl-NL" sz="2800" dirty="0" smtClean="0"/>
              <a:t>	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800" dirty="0">
                <a:solidFill>
                  <a:srgbClr val="FF0000"/>
                </a:solidFill>
              </a:rPr>
              <a:t>	</a:t>
            </a:r>
            <a:r>
              <a:rPr lang="nl-NL" sz="4000" dirty="0" smtClean="0">
                <a:solidFill>
                  <a:srgbClr val="FF0000"/>
                </a:solidFill>
              </a:rPr>
              <a:t>Samen staan we sterk</a:t>
            </a:r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9D930-7793-460E-806E-1C18212C7BCA}" type="slidenum">
              <a:rPr lang="nl-NL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Gesprekken thuis &amp; schoolsucces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Later schoolsucces</a:t>
            </a:r>
            <a:r>
              <a:rPr lang="nl-NL" dirty="0" smtClean="0"/>
              <a:t>  (= veel woorden kennen en teksten kunnen lezen en schrijven)</a:t>
            </a:r>
          </a:p>
          <a:p>
            <a:r>
              <a:rPr lang="nl-NL" b="1" dirty="0" smtClean="0"/>
              <a:t>begint bij  gesprekken thuis !</a:t>
            </a:r>
          </a:p>
          <a:p>
            <a:r>
              <a:rPr lang="nl-NL" b="1" dirty="0" smtClean="0"/>
              <a:t> </a:t>
            </a:r>
            <a:r>
              <a:rPr lang="nl-NL" sz="2000" dirty="0" smtClean="0"/>
              <a:t>(Hart &amp; </a:t>
            </a:r>
            <a:r>
              <a:rPr lang="nl-NL" sz="2000" dirty="0" err="1" smtClean="0"/>
              <a:t>Risley</a:t>
            </a:r>
            <a:r>
              <a:rPr lang="nl-NL" sz="2000" dirty="0" smtClean="0"/>
              <a:t> 1995; Dickinson &amp; </a:t>
            </a:r>
            <a:r>
              <a:rPr lang="nl-NL" sz="2000" dirty="0" err="1" smtClean="0"/>
              <a:t>Tabors</a:t>
            </a:r>
            <a:r>
              <a:rPr lang="nl-NL" sz="2000" dirty="0" smtClean="0"/>
              <a:t> 2001)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Een taalrijk milieu zorgt ervoor dat kinderen </a:t>
            </a:r>
          </a:p>
          <a:p>
            <a:r>
              <a:rPr lang="nl-NL" sz="2800" dirty="0" smtClean="0"/>
              <a:t>drie x zoveel woorden leren: 3000 woorden per jaar.</a:t>
            </a:r>
          </a:p>
          <a:p>
            <a:endParaRPr lang="nl-NL" sz="2800" dirty="0" smtClean="0"/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 School én ouders zijn  de leveranciers!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</a:t>
            </a:r>
            <a:r>
              <a:rPr lang="nl-NL" dirty="0" smtClean="0">
                <a:solidFill>
                  <a:srgbClr val="FF0000"/>
                </a:solidFill>
              </a:rPr>
              <a:t>videovoorbeeld</a:t>
            </a:r>
            <a:r>
              <a:rPr lang="nl-NL" dirty="0" smtClean="0"/>
              <a:t>: Tom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Tom (net 4 jaar) zit met ouders en zusje (2 jaar) aan tafel voor het avondeten</a:t>
            </a:r>
          </a:p>
          <a:p>
            <a:r>
              <a:rPr lang="nl-NL" sz="2800" b="1" dirty="0" smtClean="0"/>
              <a:t>Situatie: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Moeder heeft die dag gewerkt. Vader heeft met Tom en zijn zusje gefietst. Ze hebben een brandweerauto gezien en daar heeft Thom wel wat over te vertellen.</a:t>
            </a:r>
          </a:p>
          <a:p>
            <a:r>
              <a:rPr lang="nl-NL" sz="2800" b="1" dirty="0" smtClean="0"/>
              <a:t>Kijkvragen: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vertelt Tom?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vertellen de ouder(s)?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Een héél gewoon gesprek is tegelijk  een héél	belangrijke activiteit voor latere schoolprestaties</a:t>
            </a:r>
          </a:p>
          <a:p>
            <a:pPr>
              <a:buFont typeface="Wingdings" pitchFamily="2" charset="2"/>
              <a:buChar char="Ø"/>
            </a:pPr>
            <a:endParaRPr lang="nl-NL" dirty="0" smtClean="0"/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Zijn er TIPS te geven voor gesprekken thuis?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Tien Tips voor Ouders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2800" dirty="0" smtClean="0">
                <a:solidFill>
                  <a:srgbClr val="FF0000"/>
                </a:solidFill>
              </a:rPr>
              <a:t>Geven antwoord op de kernpunten van communiceren met kinderen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 smtClean="0"/>
              <a:t>Hoe vaak is goed?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 smtClean="0"/>
              <a:t>Wat is het beste moment van de dag?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 smtClean="0"/>
              <a:t>Wat doe je met lastige vragen?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 smtClean="0"/>
              <a:t>Wanneer is een onderwerp te moeilijk?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800" dirty="0" smtClean="0"/>
              <a:t>Hoe krijg ik ze aan de praat?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199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Kies een goed moment!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4000" i="1" dirty="0" smtClean="0"/>
          </a:p>
          <a:p>
            <a:r>
              <a:rPr lang="nl-NL" sz="4000" dirty="0" smtClean="0"/>
              <a:t>Vraag:</a:t>
            </a:r>
          </a:p>
          <a:p>
            <a:r>
              <a:rPr lang="nl-NL" sz="4000" i="1" dirty="0" smtClean="0"/>
              <a:t>Wat vindt u als ouders nu het beste moment van de dag om met uw kind van gedachte te wisselen?</a:t>
            </a:r>
            <a:endParaRPr lang="nl-NL" sz="4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Kies een goed moment!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0DD85-CE12-4D39-A075-57B7034C4C0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1027" name="Picture 3" descr="C:\Users\Akke\Pictures\RAAK\thCAP43R4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7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834145"/>
      </p:ext>
    </p:extLst>
  </p:cSld>
  <p:clrMapOvr>
    <a:masterClrMapping/>
  </p:clrMapOvr>
</p:sld>
</file>

<file path=ppt/theme/theme1.xml><?xml version="1.0" encoding="utf-8"?>
<a:theme xmlns:a="http://schemas.openxmlformats.org/drawingml/2006/main" name="1_MarnixAcadem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MarnixAcademie</Template>
  <TotalTime>885</TotalTime>
  <Words>1205</Words>
  <Application>Microsoft Office PowerPoint</Application>
  <PresentationFormat>Diavoorstelling (4:3)</PresentationFormat>
  <Paragraphs>178</Paragraphs>
  <Slides>23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1_MarnixAcademie</vt:lpstr>
      <vt:lpstr>Dia 1</vt:lpstr>
      <vt:lpstr>Wat gaan we doen!</vt:lpstr>
      <vt:lpstr>Gesprekken voeren met kinderen</vt:lpstr>
      <vt:lpstr>Gesprekken thuis &amp; schoolsucces</vt:lpstr>
      <vt:lpstr>Een videovoorbeeld: Tom</vt:lpstr>
      <vt:lpstr>Conclusie?</vt:lpstr>
      <vt:lpstr>Tien Tips voor Ouders</vt:lpstr>
      <vt:lpstr>1. Kies een goed moment!</vt:lpstr>
      <vt:lpstr>1. Kies een goed moment!</vt:lpstr>
      <vt:lpstr>2. Wat boeit ze?!</vt:lpstr>
      <vt:lpstr>2. Wat boeit ze?!</vt:lpstr>
      <vt:lpstr>3. Samen zoeken naar antwoorden!</vt:lpstr>
      <vt:lpstr>4. Waarom doen mensen zo?</vt:lpstr>
      <vt:lpstr>5. Geen één- maar twee richtingsverkeer!</vt:lpstr>
      <vt:lpstr>6. Wees niet bang voor te moeilijk!</vt:lpstr>
      <vt:lpstr>7. Wat ik nou toch heb meegemaakt!</vt:lpstr>
      <vt:lpstr> Vertel het boeiend! </vt:lpstr>
      <vt:lpstr>8. En wat heb jij beleefd?</vt:lpstr>
      <vt:lpstr>9. Hun eigen verhaal</vt:lpstr>
      <vt:lpstr>10. Morgen, overmorgen en de rest van het leven</vt:lpstr>
      <vt:lpstr>Stickers plakken </vt:lpstr>
      <vt:lpstr>De uitslag: Wat vindt u als  ouders belangrijk?</vt:lpstr>
      <vt:lpstr>Afronding</vt:lpstr>
    </vt:vector>
  </TitlesOfParts>
  <Company>Marnix Academie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resid</dc:creator>
  <cp:lastModifiedBy>Kees</cp:lastModifiedBy>
  <cp:revision>104</cp:revision>
  <dcterms:created xsi:type="dcterms:W3CDTF">2010-11-11T10:41:30Z</dcterms:created>
  <dcterms:modified xsi:type="dcterms:W3CDTF">2013-10-15T18:05:39Z</dcterms:modified>
</cp:coreProperties>
</file>