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99" r:id="rId2"/>
    <p:sldId id="285" r:id="rId3"/>
    <p:sldId id="292" r:id="rId4"/>
    <p:sldId id="286" r:id="rId5"/>
    <p:sldId id="262" r:id="rId6"/>
    <p:sldId id="260" r:id="rId7"/>
    <p:sldId id="293" r:id="rId8"/>
    <p:sldId id="294" r:id="rId9"/>
    <p:sldId id="295" r:id="rId10"/>
    <p:sldId id="274" r:id="rId11"/>
    <p:sldId id="275" r:id="rId12"/>
    <p:sldId id="276" r:id="rId13"/>
    <p:sldId id="263" r:id="rId14"/>
    <p:sldId id="266" r:id="rId15"/>
    <p:sldId id="268" r:id="rId16"/>
    <p:sldId id="271" r:id="rId17"/>
    <p:sldId id="298" r:id="rId18"/>
    <p:sldId id="272" r:id="rId19"/>
    <p:sldId id="282" r:id="rId20"/>
    <p:sldId id="273" r:id="rId21"/>
    <p:sldId id="280" r:id="rId22"/>
    <p:sldId id="281" r:id="rId23"/>
    <p:sldId id="283" r:id="rId24"/>
    <p:sldId id="284" r:id="rId25"/>
    <p:sldId id="289" r:id="rId26"/>
    <p:sldId id="296" r:id="rId27"/>
  </p:sldIdLst>
  <p:sldSz cx="9144000" cy="6858000" type="screen4x3"/>
  <p:notesSz cx="6662738" cy="9926638"/>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464"/>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71341" autoAdjust="0"/>
  </p:normalViewPr>
  <p:slideViewPr>
    <p:cSldViewPr>
      <p:cViewPr varScale="1">
        <p:scale>
          <a:sx n="98" d="100"/>
          <a:sy n="98" d="100"/>
        </p:scale>
        <p:origin x="-2004" y="-10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9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quarter" idx="1"/>
          </p:nvPr>
        </p:nvSpPr>
        <p:spPr>
          <a:xfrm>
            <a:off x="415925" y="9429750"/>
            <a:ext cx="971550" cy="496888"/>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fld id="{32CB7D10-4AA1-4DB0-8CE7-BB19AC8EEE52}" type="datetimeFigureOut">
              <a:rPr lang="nl-NL"/>
              <a:pPr>
                <a:defRPr/>
              </a:pPr>
              <a:t>13-11-2013</a:t>
            </a:fld>
            <a:endParaRPr lang="nl-NL" dirty="0"/>
          </a:p>
        </p:txBody>
      </p:sp>
      <p:sp>
        <p:nvSpPr>
          <p:cNvPr id="5" name="Tijdelijke aanduiding voor dianummer 4"/>
          <p:cNvSpPr>
            <a:spLocks noGrp="1"/>
          </p:cNvSpPr>
          <p:nvPr>
            <p:ph type="sldNum" sz="quarter" idx="3"/>
          </p:nvPr>
        </p:nvSpPr>
        <p:spPr>
          <a:xfrm>
            <a:off x="2973388" y="9383713"/>
            <a:ext cx="693737" cy="342900"/>
          </a:xfrm>
          <a:prstGeom prst="rect">
            <a:avLst/>
          </a:prstGeom>
        </p:spPr>
        <p:txBody>
          <a:bodyPr vert="horz" lIns="91440" tIns="45720" rIns="91440" bIns="45720" rtlCol="0" anchor="b"/>
          <a:lstStyle>
            <a:lvl1pPr algn="ctr" fontAlgn="auto">
              <a:spcBef>
                <a:spcPts val="0"/>
              </a:spcBef>
              <a:spcAft>
                <a:spcPts val="0"/>
              </a:spcAft>
              <a:defRPr sz="1200" smtClean="0">
                <a:latin typeface="+mn-lt"/>
                <a:cs typeface="+mn-cs"/>
              </a:defRPr>
            </a:lvl1pPr>
          </a:lstStyle>
          <a:p>
            <a:pPr>
              <a:defRPr/>
            </a:pPr>
            <a:fld id="{D1B1BCDF-6FE9-4CD3-8561-D5E99B3E1E42}" type="slidenum">
              <a:rPr lang="nl-NL"/>
              <a:pPr>
                <a:defRPr/>
              </a:pPr>
              <a:t>‹nr.›</a:t>
            </a:fld>
            <a:endParaRPr lang="nl-NL" dirty="0"/>
          </a:p>
        </p:txBody>
      </p:sp>
      <p:pic>
        <p:nvPicPr>
          <p:cNvPr id="9220" name="Afbeelding 6" descr="MA1-ZW.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57750" y="9383713"/>
            <a:ext cx="1597025" cy="274637"/>
          </a:xfrm>
          <a:prstGeom prst="rect">
            <a:avLst/>
          </a:prstGeom>
          <a:noFill/>
          <a:ln w="9525">
            <a:noFill/>
            <a:miter lim="800000"/>
            <a:headEnd/>
            <a:tailEnd/>
          </a:ln>
        </p:spPr>
      </p:pic>
    </p:spTree>
    <p:extLst>
      <p:ext uri="{BB962C8B-B14F-4D97-AF65-F5344CB8AC3E}">
        <p14:creationId xmlns:p14="http://schemas.microsoft.com/office/powerpoint/2010/main" val="4045006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7663" cy="49688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nl-NL"/>
          </a:p>
        </p:txBody>
      </p:sp>
      <p:sp>
        <p:nvSpPr>
          <p:cNvPr id="3" name="Tijdelijke aanduiding voor datum 2"/>
          <p:cNvSpPr>
            <a:spLocks noGrp="1"/>
          </p:cNvSpPr>
          <p:nvPr>
            <p:ph type="dt" idx="1"/>
          </p:nvPr>
        </p:nvSpPr>
        <p:spPr>
          <a:xfrm>
            <a:off x="3773488" y="0"/>
            <a:ext cx="2887662"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6F2EE0C-0FE4-4774-A2C3-373136620C7F}" type="datetimeFigureOut">
              <a:rPr lang="nl-NL"/>
              <a:pPr>
                <a:defRPr/>
              </a:pPr>
              <a:t>13-11-2013</a:t>
            </a:fld>
            <a:endParaRPr lang="nl-NL" dirty="0"/>
          </a:p>
        </p:txBody>
      </p:sp>
      <p:sp>
        <p:nvSpPr>
          <p:cNvPr id="4" name="Tijdelijke aanduiding voor dia-afbeelding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66750" y="4714875"/>
            <a:ext cx="5329238" cy="4467225"/>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7E11624-C3F4-4094-B109-1CB8750ABF86}" type="slidenum">
              <a:rPr lang="nl-NL"/>
              <a:pPr>
                <a:defRPr/>
              </a:pPr>
              <a:t>‹nr.›</a:t>
            </a:fld>
            <a:endParaRPr lang="nl-NL" dirty="0"/>
          </a:p>
        </p:txBody>
      </p:sp>
    </p:spTree>
    <p:extLst>
      <p:ext uri="{BB962C8B-B14F-4D97-AF65-F5344CB8AC3E}">
        <p14:creationId xmlns:p14="http://schemas.microsoft.com/office/powerpoint/2010/main" val="10394481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file:///D:\PC\fimpjes\filmen%20ronde%202\utrecht\patricia\00025.MT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10000"/>
          </a:bodyPr>
          <a:lstStyle/>
          <a:p>
            <a:r>
              <a:rPr lang="nl-NL" sz="4000" b="1" dirty="0" smtClean="0">
                <a:solidFill>
                  <a:srgbClr val="FF0000"/>
                </a:solidFill>
              </a:rPr>
              <a:t>Deze </a:t>
            </a:r>
            <a:r>
              <a:rPr lang="nl-NL" sz="4000" b="1" dirty="0" err="1" smtClean="0">
                <a:solidFill>
                  <a:srgbClr val="FF0000"/>
                </a:solidFill>
              </a:rPr>
              <a:t>powerpoint</a:t>
            </a:r>
            <a:r>
              <a:rPr lang="nl-NL" sz="4000" b="1" dirty="0" smtClean="0">
                <a:solidFill>
                  <a:srgbClr val="FF0000"/>
                </a:solidFill>
              </a:rPr>
              <a:t> is bekeken door de buitenkring</a:t>
            </a:r>
            <a:r>
              <a:rPr lang="nl-NL" sz="4000" b="1" baseline="0" dirty="0" smtClean="0">
                <a:solidFill>
                  <a:srgbClr val="FF0000"/>
                </a:solidFill>
              </a:rPr>
              <a:t> van utrecht en </a:t>
            </a:r>
            <a:r>
              <a:rPr lang="nl-NL" sz="4000" b="1" dirty="0" smtClean="0">
                <a:solidFill>
                  <a:srgbClr val="FF0000"/>
                </a:solidFill>
              </a:rPr>
              <a:t>binnenkringen van Utrecht en Zwijndrecht.</a:t>
            </a:r>
            <a:r>
              <a:rPr lang="nl-NL" sz="4000" b="1" baseline="0" dirty="0" smtClean="0">
                <a:solidFill>
                  <a:srgbClr val="FF0000"/>
                </a:solidFill>
              </a:rPr>
              <a:t> </a:t>
            </a:r>
          </a:p>
          <a:p>
            <a:endParaRPr lang="nl-NL" sz="4000" b="1" baseline="0" dirty="0" smtClean="0">
              <a:solidFill>
                <a:srgbClr val="FF0000"/>
              </a:solidFill>
            </a:endParaRPr>
          </a:p>
          <a:p>
            <a:endParaRPr lang="nl-NL" sz="4000" b="1" baseline="0" dirty="0" smtClean="0">
              <a:solidFill>
                <a:srgbClr val="FF0000"/>
              </a:solidFill>
            </a:endParaRPr>
          </a:p>
          <a:p>
            <a:r>
              <a:rPr lang="nl-NL" sz="4000" b="1" baseline="0" dirty="0" smtClean="0">
                <a:solidFill>
                  <a:srgbClr val="FF0000"/>
                </a:solidFill>
              </a:rPr>
              <a:t>Als een tekst vet en </a:t>
            </a:r>
            <a:r>
              <a:rPr lang="nl-NL" sz="4000" b="1" u="sng" baseline="0" dirty="0" smtClean="0">
                <a:solidFill>
                  <a:srgbClr val="FF0000"/>
                </a:solidFill>
              </a:rPr>
              <a:t>onderstreept</a:t>
            </a:r>
            <a:r>
              <a:rPr lang="nl-NL" sz="4000" b="1" baseline="0" dirty="0" smtClean="0">
                <a:solidFill>
                  <a:srgbClr val="FF0000"/>
                </a:solidFill>
              </a:rPr>
              <a:t> is hebben de professionals aangegeven dat dit voor hen essentiële zinnen zijn</a:t>
            </a:r>
          </a:p>
        </p:txBody>
      </p:sp>
      <p:sp>
        <p:nvSpPr>
          <p:cNvPr id="4" name="Tijdelijke aanduiding voor dianummer 3"/>
          <p:cNvSpPr>
            <a:spLocks noGrp="1"/>
          </p:cNvSpPr>
          <p:nvPr>
            <p:ph type="sldNum" sz="quarter" idx="10"/>
          </p:nvPr>
        </p:nvSpPr>
        <p:spPr/>
        <p:txBody>
          <a:bodyPr/>
          <a:lstStyle/>
          <a:p>
            <a:pPr>
              <a:defRPr/>
            </a:pPr>
            <a:fld id="{A7E11624-C3F4-4094-B109-1CB8750ABF86}" type="slidenum">
              <a:rPr lang="nl-NL" smtClean="0"/>
              <a:pPr>
                <a:defRPr/>
              </a:pPr>
              <a:t>2</a:t>
            </a:fld>
            <a:endParaRPr lang="nl-N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t>We kunnen kinderen stukken van zinnen aanreiken die ze in veel voorkomende situaties kunnen gebruiken. Die gebruiken ze als brok, </a:t>
            </a:r>
            <a:r>
              <a:rPr lang="nl-NL" b="1" smtClean="0"/>
              <a:t>als</a:t>
            </a:r>
            <a:r>
              <a:rPr lang="nl-NL" smtClean="0"/>
              <a:t> </a:t>
            </a:r>
            <a:r>
              <a:rPr lang="nl-NL" b="1" smtClean="0"/>
              <a:t>afgepast stukje tekst</a:t>
            </a:r>
            <a:r>
              <a:rPr lang="nl-NL" smtClean="0"/>
              <a:t>, zonder dat ze precies (hoeven te) weten dat de zin uit verschillende woorden bestaat en dat ze ook andere dingen met die woorden kunnen doen. Dat ontdekken ze wat later, als ze steeds meer taal gaan gebruiken. </a:t>
            </a:r>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4FAD00-8222-4287-84BD-F21A892CDF82}" type="slidenum">
              <a:rPr lang="nl-NL">
                <a:cs typeface="Arial" charset="0"/>
              </a:rPr>
              <a:pPr fontAlgn="base">
                <a:spcBef>
                  <a:spcPct val="0"/>
                </a:spcBef>
                <a:spcAft>
                  <a:spcPct val="0"/>
                </a:spcAft>
              </a:pPr>
              <a:t>11</a:t>
            </a:fld>
            <a:endParaRPr lang="nl-N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F17F2E-27CF-4A3A-BA18-A5FD32093217}" type="slidenum">
              <a:rPr lang="nl-NL">
                <a:cs typeface="Arial" charset="0"/>
              </a:rPr>
              <a:pPr fontAlgn="base">
                <a:spcBef>
                  <a:spcPct val="0"/>
                </a:spcBef>
                <a:spcAft>
                  <a:spcPct val="0"/>
                </a:spcAft>
              </a:pPr>
              <a:t>12</a:t>
            </a:fld>
            <a:endParaRPr lang="nl-N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Wat kunnen we meer:</a:t>
            </a:r>
            <a:r>
              <a:rPr lang="nl-NL" baseline="0" dirty="0" smtClean="0"/>
              <a:t> KANSEN CREEREN EN KANSEN GRIJPEN</a:t>
            </a:r>
            <a:endParaRPr lang="nl-NL" dirty="0" smtClean="0"/>
          </a:p>
          <a:p>
            <a:pPr>
              <a:spcBef>
                <a:spcPct val="0"/>
              </a:spcBef>
            </a:pPr>
            <a:r>
              <a:rPr lang="nl-NL" dirty="0" smtClean="0"/>
              <a:t>Wij dachten…. Dat doen we toch al? We hebben dat op de opleiding geleerd en ook tijdens de nascholingsbijeenkomsten van de VVE. </a:t>
            </a:r>
          </a:p>
          <a:p>
            <a:pPr>
              <a:spcBef>
                <a:spcPct val="0"/>
              </a:spcBef>
            </a:pPr>
            <a:r>
              <a:rPr lang="nl-NL" dirty="0" smtClean="0"/>
              <a:t>We doen dat, maar we weten nu dat we veel bewuster interactie moeten inzetten. Hoe vaak gebeurt het niet dat we, als we met een kind in gesprek zijn, we met  onze gedachten al verder zijn? Zo opruimen, niet vergeten de nieuwsbrief uit te delen…. Hoe geconcentreerd zijn we dan het gesprek aan het voeren? </a:t>
            </a:r>
            <a:r>
              <a:rPr lang="nl-NL" b="1" dirty="0" smtClean="0"/>
              <a:t>(denk ook aan jullie eigen ervaring in het gesprek van </a:t>
            </a:r>
            <a:r>
              <a:rPr lang="nl-NL" b="1" dirty="0" err="1" smtClean="0"/>
              <a:t>van</a:t>
            </a:r>
            <a:r>
              <a:rPr lang="nl-NL" b="1" dirty="0" smtClean="0"/>
              <a:t> der Lauw en van der Spek) </a:t>
            </a:r>
            <a:r>
              <a:rPr lang="nl-NL" b="0" u="sng" dirty="0" smtClean="0"/>
              <a:t>en denk aan het stellen van open vragen</a:t>
            </a:r>
          </a:p>
          <a:p>
            <a:pPr>
              <a:spcBef>
                <a:spcPct val="0"/>
              </a:spcBef>
            </a:pPr>
            <a:endParaRPr lang="nl-NL" dirty="0" smtClean="0"/>
          </a:p>
          <a:p>
            <a:pPr>
              <a:spcBef>
                <a:spcPct val="0"/>
              </a:spcBef>
            </a:pPr>
            <a:r>
              <a:rPr lang="nl-NL" dirty="0" smtClean="0"/>
              <a:t>Ja dit doen we maar het kan nog beter.</a:t>
            </a:r>
          </a:p>
          <a:p>
            <a:pPr>
              <a:spcBef>
                <a:spcPct val="0"/>
              </a:spcBef>
            </a:pPr>
            <a:r>
              <a:rPr lang="nl-NL" dirty="0" smtClean="0"/>
              <a:t>We doen er een schepje bovenop</a:t>
            </a:r>
          </a:p>
          <a:p>
            <a:pPr>
              <a:spcBef>
                <a:spcPct val="0"/>
              </a:spcBef>
            </a:pPr>
            <a:r>
              <a:rPr lang="nl-NL" dirty="0" smtClean="0"/>
              <a:t>‘deze kinderen moeten het hebben van de communicatie met jullie: dat is voor hen de motor voor het taalleren’</a:t>
            </a:r>
          </a:p>
          <a:p>
            <a:pPr>
              <a:spcBef>
                <a:spcPct val="0"/>
              </a:spcBef>
            </a:pPr>
            <a:endParaRPr lang="en-US" dirty="0" smtClean="0"/>
          </a:p>
          <a:p>
            <a:pPr>
              <a:spcBef>
                <a:spcPct val="0"/>
              </a:spcBef>
            </a:pPr>
            <a:r>
              <a:rPr lang="nl-NL" b="1" i="0" noProof="0" dirty="0" smtClean="0"/>
              <a:t>Voorbeelden rijke leeromgeving in Artikel van Wilma van Es (vraag: delen we dit artikel uit?)</a:t>
            </a:r>
          </a:p>
          <a:p>
            <a:pPr>
              <a:spcBef>
                <a:spcPct val="0"/>
              </a:spcBef>
            </a:pPr>
            <a:r>
              <a:rPr lang="nl-NL" b="1" i="0" noProof="0" dirty="0" smtClean="0"/>
              <a:t>Kijk</a:t>
            </a:r>
            <a:r>
              <a:rPr lang="nl-NL" b="1" i="0" baseline="0" noProof="0" dirty="0" smtClean="0"/>
              <a:t> naar wat jullie kinderen uitdaagt: klei en water, zand en water, zeepsop om te bellenblazen in de watertafel;.</a:t>
            </a:r>
          </a:p>
          <a:p>
            <a:pPr>
              <a:spcBef>
                <a:spcPct val="0"/>
              </a:spcBef>
            </a:pPr>
            <a:r>
              <a:rPr lang="nl-NL" b="1" i="0" baseline="0" noProof="0" dirty="0" smtClean="0"/>
              <a:t>Geef niet alles in een keer weg op de verteltafel. Voeg steeds iets nieuws toe waardoor kinderen nieuwsgierig blijven . In de herfst </a:t>
            </a:r>
            <a:r>
              <a:rPr lang="nl-NL" b="1" i="0" baseline="0" noProof="0" dirty="0" err="1" smtClean="0"/>
              <a:t>bijv</a:t>
            </a:r>
            <a:r>
              <a:rPr lang="nl-NL" b="1" i="0" baseline="0" noProof="0" dirty="0" smtClean="0"/>
              <a:t> eerst kastanjes en later de bladeren toevoegen. </a:t>
            </a:r>
          </a:p>
          <a:p>
            <a:pPr>
              <a:spcBef>
                <a:spcPct val="0"/>
              </a:spcBef>
            </a:pPr>
            <a:endParaRPr lang="en-US" b="1" i="0" baseline="0" noProof="0" dirty="0" smtClean="0"/>
          </a:p>
          <a:p>
            <a:pPr>
              <a:spcBef>
                <a:spcPct val="0"/>
              </a:spcBef>
            </a:pPr>
            <a:r>
              <a:rPr lang="en-US" b="1" i="0" baseline="0" noProof="0" dirty="0" err="1" smtClean="0"/>
              <a:t>Denk</a:t>
            </a:r>
            <a:r>
              <a:rPr lang="en-US" b="1" i="0" baseline="0" noProof="0" dirty="0" smtClean="0"/>
              <a:t> </a:t>
            </a:r>
            <a:r>
              <a:rPr lang="en-US" b="1" i="0" baseline="0" noProof="0" dirty="0" err="1" smtClean="0"/>
              <a:t>bij</a:t>
            </a:r>
            <a:r>
              <a:rPr lang="en-US" b="1" i="0" baseline="0" noProof="0" dirty="0" smtClean="0"/>
              <a:t> </a:t>
            </a:r>
            <a:r>
              <a:rPr lang="en-US" b="1" i="0" baseline="0" noProof="0" dirty="0" err="1" smtClean="0"/>
              <a:t>peuters</a:t>
            </a:r>
            <a:r>
              <a:rPr lang="en-US" b="1" i="0" baseline="0" noProof="0" dirty="0" smtClean="0"/>
              <a:t> </a:t>
            </a:r>
            <a:r>
              <a:rPr lang="en-US" b="1" i="0" baseline="0" noProof="0" dirty="0" err="1" smtClean="0"/>
              <a:t>aan</a:t>
            </a:r>
            <a:r>
              <a:rPr lang="en-US" b="1" i="0" baseline="0" noProof="0" dirty="0" smtClean="0"/>
              <a:t> </a:t>
            </a:r>
            <a:r>
              <a:rPr lang="en-US" b="1" i="0" baseline="0" noProof="0" dirty="0" err="1" smtClean="0"/>
              <a:t>knex</a:t>
            </a:r>
            <a:r>
              <a:rPr lang="en-US" b="1" i="0" baseline="0" noProof="0" dirty="0" smtClean="0"/>
              <a:t>, </a:t>
            </a:r>
            <a:r>
              <a:rPr lang="en-US" b="1" i="0" baseline="0" noProof="0" dirty="0" err="1" smtClean="0"/>
              <a:t>peuters</a:t>
            </a:r>
            <a:r>
              <a:rPr lang="en-US" b="1" i="0" baseline="0" noProof="0" dirty="0" smtClean="0"/>
              <a:t> </a:t>
            </a:r>
            <a:r>
              <a:rPr lang="en-US" b="1" i="0" baseline="0" noProof="0" dirty="0" err="1" smtClean="0"/>
              <a:t>kunnen</a:t>
            </a:r>
            <a:r>
              <a:rPr lang="en-US" b="1" i="0" baseline="0" noProof="0" dirty="0" smtClean="0"/>
              <a:t> </a:t>
            </a:r>
            <a:r>
              <a:rPr lang="en-US" b="1" i="0" baseline="0" noProof="0" dirty="0" err="1" smtClean="0"/>
              <a:t>daar</a:t>
            </a:r>
            <a:r>
              <a:rPr lang="en-US" b="1" i="0" baseline="0" noProof="0" dirty="0" smtClean="0"/>
              <a:t> al </a:t>
            </a:r>
            <a:r>
              <a:rPr lang="en-US" b="1" i="0" baseline="0" noProof="0" dirty="0" err="1" smtClean="0"/>
              <a:t>mooie</a:t>
            </a:r>
            <a:r>
              <a:rPr lang="en-US" b="1" i="0" baseline="0" noProof="0" dirty="0" smtClean="0"/>
              <a:t> </a:t>
            </a:r>
            <a:r>
              <a:rPr lang="en-US" b="1" i="0" baseline="0" noProof="0" dirty="0" err="1" smtClean="0"/>
              <a:t>dingen</a:t>
            </a:r>
            <a:r>
              <a:rPr lang="en-US" b="1" i="0" baseline="0" noProof="0" dirty="0" smtClean="0"/>
              <a:t> van </a:t>
            </a:r>
            <a:r>
              <a:rPr lang="en-US" b="1" i="0" baseline="0" noProof="0" dirty="0" err="1" smtClean="0"/>
              <a:t>maken</a:t>
            </a:r>
            <a:endParaRPr lang="en-US" b="1" i="0" baseline="0" noProof="0" dirty="0" smtClean="0"/>
          </a:p>
          <a:p>
            <a:pPr>
              <a:spcBef>
                <a:spcPct val="0"/>
              </a:spcBef>
            </a:pPr>
            <a:r>
              <a:rPr lang="en-US" b="0" i="0" u="sng" baseline="0" noProof="0" dirty="0" err="1" smtClean="0"/>
              <a:t>Denk</a:t>
            </a:r>
            <a:r>
              <a:rPr lang="en-US" b="0" i="0" u="sng" baseline="0" noProof="0" dirty="0" smtClean="0"/>
              <a:t> </a:t>
            </a:r>
            <a:r>
              <a:rPr lang="en-US" b="0" i="0" u="sng" baseline="0" noProof="0" dirty="0" err="1" smtClean="0"/>
              <a:t>aan</a:t>
            </a:r>
            <a:r>
              <a:rPr lang="en-US" b="0" i="0" u="sng" baseline="0" noProof="0" dirty="0" smtClean="0"/>
              <a:t> het </a:t>
            </a:r>
            <a:r>
              <a:rPr lang="en-US" b="0" i="0" u="sng" baseline="0" noProof="0" dirty="0" err="1" smtClean="0"/>
              <a:t>stellen</a:t>
            </a:r>
            <a:r>
              <a:rPr lang="en-US" b="0" i="0" u="sng" baseline="0" noProof="0" dirty="0" smtClean="0"/>
              <a:t> van open </a:t>
            </a:r>
            <a:r>
              <a:rPr lang="en-US" b="0" i="0" u="sng" baseline="0" noProof="0" dirty="0" err="1" smtClean="0"/>
              <a:t>vragen</a:t>
            </a:r>
            <a:r>
              <a:rPr lang="en-US" b="0" i="0" u="sng" baseline="0" noProof="0" dirty="0" smtClean="0"/>
              <a:t>: </a:t>
            </a:r>
            <a:r>
              <a:rPr lang="en-US" b="0" i="0" u="sng" baseline="0" noProof="0" dirty="0" err="1" smtClean="0"/>
              <a:t>wat</a:t>
            </a:r>
            <a:r>
              <a:rPr lang="en-US" b="0" i="0" u="sng" baseline="0" noProof="0" dirty="0" smtClean="0"/>
              <a:t> </a:t>
            </a:r>
            <a:r>
              <a:rPr lang="en-US" b="0" i="0" u="sng" baseline="0" noProof="0" dirty="0" err="1" smtClean="0"/>
              <a:t>heb</a:t>
            </a:r>
            <a:r>
              <a:rPr lang="en-US" b="0" i="0" u="sng" baseline="0" noProof="0" dirty="0" smtClean="0"/>
              <a:t> je </a:t>
            </a:r>
            <a:r>
              <a:rPr lang="en-US" b="0" i="0" u="sng" baseline="0" noProof="0" dirty="0" err="1" smtClean="0"/>
              <a:t>gemaakt</a:t>
            </a:r>
            <a:r>
              <a:rPr lang="en-US" b="0" i="0" u="sng" baseline="0" noProof="0" dirty="0" smtClean="0"/>
              <a:t>? </a:t>
            </a:r>
            <a:r>
              <a:rPr lang="en-US" b="0" i="0" u="sng" baseline="0" noProof="0" dirty="0" err="1" smtClean="0"/>
              <a:t>Wat</a:t>
            </a:r>
            <a:r>
              <a:rPr lang="en-US" b="0" i="0" u="sng" baseline="0" noProof="0" dirty="0" smtClean="0"/>
              <a:t> </a:t>
            </a:r>
            <a:r>
              <a:rPr lang="en-US" b="0" i="0" u="sng" baseline="0" noProof="0" dirty="0" err="1" smtClean="0"/>
              <a:t>voor</a:t>
            </a:r>
            <a:r>
              <a:rPr lang="en-US" b="0" i="0" u="sng" baseline="0" noProof="0" dirty="0" smtClean="0"/>
              <a:t> </a:t>
            </a:r>
            <a:r>
              <a:rPr lang="en-US" b="0" i="0" u="sng" baseline="0" noProof="0" dirty="0" err="1" smtClean="0"/>
              <a:t>moois</a:t>
            </a:r>
            <a:r>
              <a:rPr lang="en-US" b="0" i="0" u="sng" baseline="0" noProof="0" dirty="0" smtClean="0"/>
              <a:t> </a:t>
            </a:r>
            <a:r>
              <a:rPr lang="en-US" b="0" i="0" u="sng" baseline="0" noProof="0" dirty="0" err="1" smtClean="0"/>
              <a:t>heb</a:t>
            </a:r>
            <a:r>
              <a:rPr lang="en-US" b="0" i="0" u="sng" baseline="0" noProof="0" dirty="0" smtClean="0"/>
              <a:t> je </a:t>
            </a:r>
            <a:r>
              <a:rPr lang="en-US" b="0" i="0" u="sng" baseline="0" noProof="0" dirty="0" err="1" smtClean="0"/>
              <a:t>bij</a:t>
            </a:r>
            <a:r>
              <a:rPr lang="en-US" b="0" i="0" u="sng" baseline="0" noProof="0" dirty="0" smtClean="0"/>
              <a:t> je?</a:t>
            </a:r>
            <a:endParaRPr lang="nl-NL" b="0" i="0" u="sng" noProof="0" dirty="0" smtClean="0"/>
          </a:p>
          <a:p>
            <a:pPr>
              <a:spcBef>
                <a:spcPct val="0"/>
              </a:spcBef>
            </a:pPr>
            <a:endParaRPr lang="nl-NL" dirty="0" smtClean="0"/>
          </a:p>
          <a:p>
            <a:pPr>
              <a:spcBef>
                <a:spcPct val="0"/>
              </a:spcBef>
            </a:pPr>
            <a:r>
              <a:rPr lang="nl-NL" b="0" dirty="0" smtClean="0"/>
              <a:t>Voer</a:t>
            </a:r>
            <a:r>
              <a:rPr lang="nl-NL" b="0" baseline="0" dirty="0" smtClean="0"/>
              <a:t> elke dag een echt gesprek!! Hoe krijg ik dat georganiseerd? Schrijf de naam van het kind waarmee je gaat spelen in je dagplanning</a:t>
            </a:r>
          </a:p>
          <a:p>
            <a:pPr>
              <a:spcBef>
                <a:spcPct val="0"/>
              </a:spcBef>
            </a:pPr>
            <a:r>
              <a:rPr lang="nl-NL" b="0" baseline="0" dirty="0" smtClean="0"/>
              <a:t>Denk aan allerlei </a:t>
            </a:r>
            <a:r>
              <a:rPr lang="nl-NL" b="0" u="sng" baseline="0" dirty="0" err="1" smtClean="0"/>
              <a:t>klassemanagement</a:t>
            </a:r>
            <a:r>
              <a:rPr lang="nl-NL" b="0" u="sng" baseline="0" dirty="0" smtClean="0"/>
              <a:t> a</a:t>
            </a:r>
            <a:r>
              <a:rPr lang="nl-NL" b="0" baseline="0" dirty="0" smtClean="0"/>
              <a:t>fspraken: beer op de stoel als de juf met kinderen bezig is, rode stoplicht, ketting om de nek van de juf. </a:t>
            </a:r>
          </a:p>
          <a:p>
            <a:pPr>
              <a:spcBef>
                <a:spcPct val="0"/>
              </a:spcBef>
            </a:pPr>
            <a:r>
              <a:rPr lang="nl-NL" b="0" u="sng" dirty="0" smtClean="0"/>
              <a:t>Plan in dat je speelmaatje</a:t>
            </a:r>
            <a:r>
              <a:rPr lang="nl-NL" b="0" u="sng" baseline="0" dirty="0" smtClean="0"/>
              <a:t> bent, plan ook </a:t>
            </a:r>
            <a:r>
              <a:rPr lang="nl-NL" b="0" u="sng" baseline="0" dirty="0" err="1" smtClean="0"/>
              <a:t>im</a:t>
            </a:r>
            <a:r>
              <a:rPr lang="nl-NL" b="0" u="sng" baseline="0" dirty="0" smtClean="0"/>
              <a:t> met welk kind je dat gaat doen. Bedenk in verschillende situaties waarin je dat kunt doen (zelfstang werken, buiten spelen)</a:t>
            </a:r>
            <a:endParaRPr lang="nl-NL" b="0" u="sng" dirty="0" smtClean="0"/>
          </a:p>
          <a:p>
            <a:pPr>
              <a:spcBef>
                <a:spcPct val="0"/>
              </a:spcBef>
            </a:pPr>
            <a:endParaRPr lang="nl-NL" b="0" dirty="0" smtClean="0"/>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96A68C-3DCE-4676-9F2D-10BD1CF2292F}" type="slidenum">
              <a:rPr lang="nl-NL">
                <a:cs typeface="Arial" charset="0"/>
              </a:rPr>
              <a:pPr fontAlgn="base">
                <a:spcBef>
                  <a:spcPct val="0"/>
                </a:spcBef>
                <a:spcAft>
                  <a:spcPct val="0"/>
                </a:spcAft>
              </a:pPr>
              <a:t>13</a:t>
            </a:fld>
            <a:endParaRPr lang="nl-NL">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DEZE DIA ZONODIG BESPREKEN </a:t>
            </a:r>
            <a:endParaRPr lang="nl-NL" dirty="0" smtClean="0"/>
          </a:p>
          <a:p>
            <a:pPr>
              <a:spcBef>
                <a:spcPct val="0"/>
              </a:spcBef>
            </a:pPr>
            <a:endParaRPr lang="nl-NL" dirty="0" smtClean="0"/>
          </a:p>
          <a:p>
            <a:pPr>
              <a:spcBef>
                <a:spcPct val="0"/>
              </a:spcBef>
            </a:pPr>
            <a:r>
              <a:rPr lang="nl-NL" dirty="0" smtClean="0"/>
              <a:t>Wij zijn de T1 van</a:t>
            </a:r>
            <a:r>
              <a:rPr lang="nl-NL" baseline="0" dirty="0" smtClean="0"/>
              <a:t> het kind niet altijd machtig. Vraag aan de zaal: hoe kun je dat oplossen?</a:t>
            </a:r>
            <a:endParaRPr lang="nl-NL" dirty="0" smtClean="0"/>
          </a:p>
          <a:p>
            <a:pPr>
              <a:spcBef>
                <a:spcPct val="0"/>
              </a:spcBef>
            </a:pPr>
            <a:endParaRPr lang="nl-NL" dirty="0" smtClean="0"/>
          </a:p>
          <a:p>
            <a:pPr>
              <a:spcBef>
                <a:spcPct val="0"/>
              </a:spcBef>
            </a:pPr>
            <a:r>
              <a:rPr lang="nl-NL" dirty="0" smtClean="0"/>
              <a:t>VRAAG AAN DE ZAAL: wat kun je doen om de omgeving taliger te maken?</a:t>
            </a:r>
          </a:p>
          <a:p>
            <a:pPr>
              <a:spcBef>
                <a:spcPct val="0"/>
              </a:spcBef>
            </a:pPr>
            <a:endParaRPr lang="en-GB" dirty="0" smtClean="0"/>
          </a:p>
          <a:p>
            <a:pPr>
              <a:spcBef>
                <a:spcPct val="0"/>
              </a:spcBef>
            </a:pPr>
            <a:r>
              <a:rPr lang="nl-NL" dirty="0" smtClean="0"/>
              <a:t>De theorie heeft ons geleerd hoe belangrijk het is om op zoek te gaan naar wat onze stille kinderen echt boeit. We hebben 1 kind uitgekozen waar ons in zijn gaan verdiepen. Waar praat een kind thuis graag over? We hebben het de ouders gevraagd om zo een onderwerp te hebben waarover een kind graag wil praten. Zo graag dat hij als het ware op het puntje van zijn stoel gaat zitten om het te kunnen vertellen. </a:t>
            </a:r>
          </a:p>
          <a:p>
            <a:pPr>
              <a:spcBef>
                <a:spcPct val="0"/>
              </a:spcBef>
            </a:pPr>
            <a:endParaRPr lang="nl-NL" dirty="0" smtClean="0"/>
          </a:p>
          <a:p>
            <a:pPr>
              <a:spcBef>
                <a:spcPct val="0"/>
              </a:spcBef>
            </a:pPr>
            <a:r>
              <a:rPr lang="nl-NL" sz="1200" b="1" i="0" kern="1200" dirty="0" smtClean="0">
                <a:solidFill>
                  <a:srgbClr val="FF0000"/>
                </a:solidFill>
                <a:latin typeface="+mn-lt"/>
                <a:ea typeface="+mn-ea"/>
                <a:cs typeface="+mn-cs"/>
              </a:rPr>
              <a:t>Bijv. door het toevoegen van echte materialen of door het toevoegen van materialen van het kind van thuis. Maar wat ook kan werken om kinderen te inspireren terwijl het bouwt met constructiemateriaal; mooi foto- of plaatmateriaal; laat kinderen ook verschillende materialen samen gebruiken! Dit levert bij mij mooie momenten op, even niet zo streng met de regels en wel lekker auto’s en klei! Of duplo met dieren. Als uit een van deze momenten presenteerbaar werk voortvloeit; doe dit  dan</a:t>
            </a:r>
            <a:endParaRPr lang="nl-NL" b="1" i="0" dirty="0" smtClean="0">
              <a:solidFill>
                <a:srgbClr val="FF0000"/>
              </a:solidFill>
            </a:endParaRPr>
          </a:p>
          <a:p>
            <a:pPr>
              <a:spcBef>
                <a:spcPct val="0"/>
              </a:spcBef>
            </a:pPr>
            <a:endParaRPr lang="nl-NL" dirty="0" smtClean="0"/>
          </a:p>
          <a:p>
            <a:pPr>
              <a:spcBef>
                <a:spcPct val="0"/>
              </a:spcBef>
            </a:pPr>
            <a:r>
              <a:rPr lang="nl-NL" dirty="0" smtClean="0"/>
              <a:t>STEL DE VOLGENDE VRAAG AAN DE ZAAL: Welke dingen van hun thuisleven zijn voor kinderen uit jullie groep boeiend? </a:t>
            </a:r>
          </a:p>
          <a:p>
            <a:pPr>
              <a:spcBef>
                <a:spcPct val="0"/>
              </a:spcBef>
            </a:pPr>
            <a:r>
              <a:rPr lang="nl-NL" dirty="0" smtClean="0"/>
              <a:t>Misschien komen er weinig reacties: wij hadden dat ook, we wisten eigenlijk alleen heel algemene dingen over thuis, maar niet echt wat kinderen thuis graag deden, of waar ze thuis veel mee te maken hebben.</a:t>
            </a:r>
          </a:p>
          <a:p>
            <a:pPr>
              <a:spcBef>
                <a:spcPct val="0"/>
              </a:spcBef>
            </a:pPr>
            <a:endParaRPr lang="nl-NL" dirty="0" smtClean="0"/>
          </a:p>
          <a:p>
            <a:pPr>
              <a:spcBef>
                <a:spcPct val="0"/>
              </a:spcBef>
            </a:pPr>
            <a:r>
              <a:rPr lang="nl-NL" dirty="0" smtClean="0"/>
              <a:t>Houd het communicatiekanaal steeds open. Ook als je niet verstaat wat het kind zegt, ook als je het niet helemaal begrijpt. Zorg dat je niet het gevoel van eigenwaarde van het kind aantast door te corrigeren. Het gaat nog helemaal niet om goed of fout. Het gaat erom het kind de drempel over te lokken. Het gaat erom dat een kind gaat communiceren!!! </a:t>
            </a:r>
          </a:p>
          <a:p>
            <a:pPr>
              <a:spcBef>
                <a:spcPct val="0"/>
              </a:spcBef>
            </a:pPr>
            <a:endParaRPr lang="en-GB" dirty="0"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A111B6-9D4E-4DE6-8F53-02FD6A24A455}" type="slidenum">
              <a:rPr lang="nl-NL">
                <a:cs typeface="Arial" charset="0"/>
              </a:rPr>
              <a:pPr fontAlgn="base">
                <a:spcBef>
                  <a:spcPct val="0"/>
                </a:spcBef>
                <a:spcAft>
                  <a:spcPct val="0"/>
                </a:spcAft>
              </a:pPr>
              <a:t>14</a:t>
            </a:fld>
            <a:endParaRPr lang="nl-NL">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58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In het spel zijn de kinderen erg betrokken, erg geïnteresseerd: want ze richten dit helemaal zelf in. Dus hier hoeven we niet meer naar een boeiend onderwerp te zoeken, dat ligt er al. We hoeven alleen maar aan te schuiven.</a:t>
            </a:r>
          </a:p>
          <a:p>
            <a:pPr>
              <a:spcBef>
                <a:spcPct val="0"/>
              </a:spcBef>
            </a:pPr>
            <a:r>
              <a:rPr lang="nl-NL" dirty="0" smtClean="0"/>
              <a:t>En hierbij spelen dan weer de interactievaardigheden een rol: ruimte scheppen (door de leerkracht) voor denken en praten, en kinderen  af en toe inhoudelijk uitdagen. </a:t>
            </a:r>
          </a:p>
        </p:txBody>
      </p:sp>
      <p:sp>
        <p:nvSpPr>
          <p:cNvPr id="3584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946A57-FD14-4EEE-8C1F-57AFD47A2DF5}" type="slidenum">
              <a:rPr lang="nl-NL">
                <a:cs typeface="Arial" charset="0"/>
              </a:rPr>
              <a:pPr fontAlgn="base">
                <a:spcBef>
                  <a:spcPct val="0"/>
                </a:spcBef>
                <a:spcAft>
                  <a:spcPct val="0"/>
                </a:spcAft>
              </a:pPr>
              <a:t>15</a:t>
            </a:fld>
            <a:endParaRPr lang="nl-NL">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789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b="1" dirty="0" smtClean="0"/>
              <a:t>Zoek het</a:t>
            </a:r>
            <a:r>
              <a:rPr lang="nl-NL" b="1" baseline="0" dirty="0" smtClean="0"/>
              <a:t> filmpje </a:t>
            </a:r>
            <a:r>
              <a:rPr lang="nl-NL" b="1" dirty="0" smtClean="0"/>
              <a:t>00026:</a:t>
            </a:r>
            <a:r>
              <a:rPr lang="nl-NL" b="1" baseline="0" dirty="0" smtClean="0"/>
              <a:t> GA JE THEE MAKEN?</a:t>
            </a:r>
          </a:p>
          <a:p>
            <a:pPr>
              <a:spcBef>
                <a:spcPct val="0"/>
              </a:spcBef>
            </a:pPr>
            <a:endParaRPr lang="nl-NL" b="1"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nl-NL" b="1" baseline="0" dirty="0" smtClean="0"/>
              <a:t>Filmfragment 1: </a:t>
            </a:r>
            <a:r>
              <a:rPr lang="nl-NL" dirty="0" smtClean="0">
                <a:hlinkClick r:id="rId3" action="ppaction://hlinkfile"/>
              </a:rPr>
              <a:t>D:\PC\fimpjes\filmen ronde 2\utrecht\</a:t>
            </a:r>
            <a:r>
              <a:rPr lang="nl-NL" dirty="0" err="1" smtClean="0">
                <a:hlinkClick r:id="rId3" action="ppaction://hlinkfile"/>
              </a:rPr>
              <a:t>patricia</a:t>
            </a:r>
            <a:r>
              <a:rPr lang="nl-NL" dirty="0" smtClean="0">
                <a:hlinkClick r:id="rId3" action="ppaction://hlinkfile"/>
              </a:rPr>
              <a:t>\00026.MTS</a:t>
            </a:r>
            <a:endParaRPr lang="nl-NL" dirty="0" smtClean="0"/>
          </a:p>
          <a:p>
            <a:pPr>
              <a:spcBef>
                <a:spcPct val="0"/>
              </a:spcBef>
            </a:pPr>
            <a:r>
              <a:rPr lang="nl-NL" b="1" baseline="0" dirty="0" smtClean="0"/>
              <a:t>0.02- 0.45 is een stukje film waar Patricia veel aan het woord is. Er is weinig ruimte voor inbreng van het kind, </a:t>
            </a:r>
          </a:p>
          <a:p>
            <a:pPr marL="0" marR="0" indent="0" algn="l" defTabSz="914400" rtl="0" eaLnBrk="1" fontAlgn="base" latinLnBrk="0" hangingPunct="1">
              <a:lnSpc>
                <a:spcPct val="100000"/>
              </a:lnSpc>
              <a:spcBef>
                <a:spcPct val="0"/>
              </a:spcBef>
              <a:spcAft>
                <a:spcPct val="0"/>
              </a:spcAft>
              <a:buClrTx/>
              <a:buSzTx/>
              <a:buFontTx/>
              <a:buNone/>
              <a:tabLst/>
              <a:defRPr/>
            </a:pPr>
            <a:r>
              <a:rPr lang="nl-NL" dirty="0" smtClean="0">
                <a:hlinkClick r:id="rId3" action="ppaction://hlinkfile"/>
              </a:rPr>
              <a:t>D:\PC\fimpjes\filmen ronde 2\utrecht\</a:t>
            </a:r>
            <a:r>
              <a:rPr lang="nl-NL" dirty="0" err="1" smtClean="0">
                <a:hlinkClick r:id="rId3" action="ppaction://hlinkfile"/>
              </a:rPr>
              <a:t>patricia</a:t>
            </a:r>
            <a:r>
              <a:rPr lang="nl-NL" dirty="0" smtClean="0">
                <a:hlinkClick r:id="rId3" action="ppaction://hlinkfile"/>
              </a:rPr>
              <a:t>\00025.MTS</a:t>
            </a:r>
            <a:endParaRPr lang="nl-NL" dirty="0" smtClean="0"/>
          </a:p>
          <a:p>
            <a:pPr>
              <a:spcBef>
                <a:spcPct val="0"/>
              </a:spcBef>
            </a:pPr>
            <a:endParaRPr lang="nl-NL" b="1" baseline="0" dirty="0" smtClean="0"/>
          </a:p>
          <a:p>
            <a:pPr>
              <a:spcBef>
                <a:spcPct val="0"/>
              </a:spcBef>
            </a:pPr>
            <a:r>
              <a:rPr lang="nl-NL" b="1" baseline="0" dirty="0" smtClean="0"/>
              <a:t>Zoek het filmpje 00025: STAP MAAR OP DE FIETS</a:t>
            </a:r>
          </a:p>
          <a:p>
            <a:pPr>
              <a:spcBef>
                <a:spcPct val="0"/>
              </a:spcBef>
            </a:pPr>
            <a:endParaRPr lang="nl-NL" b="1" baseline="0" dirty="0" smtClean="0"/>
          </a:p>
          <a:p>
            <a:pPr>
              <a:spcBef>
                <a:spcPct val="0"/>
              </a:spcBef>
            </a:pPr>
            <a:r>
              <a:rPr lang="nl-NL" b="1" baseline="0" dirty="0" smtClean="0"/>
              <a:t>Patricia probeert het kind aan het praten te krijgen door het maken van een prikkelende bewering. Een mooi voorbeeld hiervan zie je in het filmpje tussen 3.12: en nu,  wat gaan we nu doen? Tot 3.47: stap maar achterop</a:t>
            </a:r>
            <a:endParaRPr lang="nl-NL" b="1" dirty="0" smtClean="0"/>
          </a:p>
          <a:p>
            <a:pPr>
              <a:spcBef>
                <a:spcPct val="0"/>
              </a:spcBef>
            </a:pPr>
            <a:endParaRPr lang="nl-NL" b="1" dirty="0" smtClean="0"/>
          </a:p>
          <a:p>
            <a:pPr>
              <a:spcBef>
                <a:spcPct val="0"/>
              </a:spcBef>
            </a:pPr>
            <a:r>
              <a:rPr lang="nl-NL" b="1" dirty="0" smtClean="0"/>
              <a:t>Werkwijze: Laat eerst de twee filmfragmenten zien. </a:t>
            </a:r>
            <a:r>
              <a:rPr lang="nl-NL" b="1" baseline="0" dirty="0" smtClean="0"/>
              <a:t>en vraag de groep: waar zie je momenten die goed zijn voor de taalontwikkeling van dit kind. Wat doet de leerkracht?</a:t>
            </a:r>
          </a:p>
          <a:p>
            <a:pPr>
              <a:spcBef>
                <a:spcPct val="0"/>
              </a:spcBef>
            </a:pPr>
            <a:endParaRPr lang="nl-NL" b="1" baseline="0" dirty="0" smtClean="0"/>
          </a:p>
          <a:p>
            <a:pPr>
              <a:spcBef>
                <a:spcPct val="0"/>
              </a:spcBef>
            </a:pPr>
            <a:r>
              <a:rPr lang="nl-NL" b="1" baseline="0" dirty="0" smtClean="0"/>
              <a:t>Antwoord: We willen zien dat Patricia minder en het kind meer aan het woord is, het eerste fragment is dus een voorbeeld van hoe het niet moet, Patricia stelt gesloten vragen. Het kind antwoord door te knikken of ja te zeggen</a:t>
            </a:r>
            <a:endParaRPr lang="nl-NL" b="1" dirty="0" smtClean="0"/>
          </a:p>
          <a:p>
            <a:pPr>
              <a:spcBef>
                <a:spcPct val="0"/>
              </a:spcBef>
            </a:pPr>
            <a:r>
              <a:rPr lang="nl-NL" b="1" dirty="0" smtClean="0"/>
              <a:t>Kijkopdracht: de 2</a:t>
            </a:r>
            <a:r>
              <a:rPr lang="nl-NL" b="1" baseline="30000" dirty="0" smtClean="0"/>
              <a:t>e</a:t>
            </a:r>
            <a:r>
              <a:rPr lang="nl-NL" b="1" dirty="0" smtClean="0"/>
              <a:t> film laat momenten zien waar Patricia door het stellen van open vragen en het doen van een prikkelende bewering het kind de gelegenheid geeft te reageren. Dit is veel goed voor de taal&amp;denkontwikkeling van de kinderen. Omdat dit een jong laagtaalvaardig kind is </a:t>
            </a:r>
            <a:r>
              <a:rPr lang="nl-NL" b="1" dirty="0" err="1" smtClean="0"/>
              <a:t>is</a:t>
            </a:r>
            <a:r>
              <a:rPr lang="nl-NL" b="1" dirty="0" smtClean="0"/>
              <a:t> het</a:t>
            </a:r>
            <a:r>
              <a:rPr lang="nl-NL" b="1" baseline="0" dirty="0" smtClean="0"/>
              <a:t> juist belangrijk op zoek te gaan hoe je deze kinderen kunt uitdagen.  </a:t>
            </a:r>
            <a:endParaRPr lang="nl-NL" b="1" dirty="0" smtClean="0"/>
          </a:p>
        </p:txBody>
      </p:sp>
      <p:sp>
        <p:nvSpPr>
          <p:cNvPr id="3789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4C28EA-99FD-477C-AD02-8AA6DD7CE827}" type="slidenum">
              <a:rPr lang="nl-NL">
                <a:cs typeface="Arial" charset="0"/>
              </a:rPr>
              <a:pPr fontAlgn="base">
                <a:spcBef>
                  <a:spcPct val="0"/>
                </a:spcBef>
                <a:spcAft>
                  <a:spcPct val="0"/>
                </a:spcAft>
              </a:pPr>
              <a:t>16</a:t>
            </a:fld>
            <a:endParaRPr lang="nl-NL">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nl-NL"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nl-NL"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nl-NL" dirty="0" err="1" smtClean="0"/>
              <a:t>Filiz</a:t>
            </a:r>
            <a:r>
              <a:rPr lang="nl-NL" dirty="0" smtClean="0"/>
              <a:t> 0009ZWronde 2</a:t>
            </a:r>
          </a:p>
          <a:p>
            <a:pPr>
              <a:spcBef>
                <a:spcPct val="0"/>
              </a:spcBef>
            </a:pPr>
            <a:r>
              <a:rPr lang="nl-NL" dirty="0" smtClean="0"/>
              <a:t>Filmpje</a:t>
            </a:r>
            <a:r>
              <a:rPr lang="nl-NL" baseline="0" dirty="0" smtClean="0"/>
              <a:t> van </a:t>
            </a:r>
            <a:r>
              <a:rPr lang="nl-NL" baseline="0" dirty="0" err="1" smtClean="0"/>
              <a:t>Filiz</a:t>
            </a:r>
            <a:r>
              <a:rPr lang="nl-NL" baseline="0" dirty="0" smtClean="0"/>
              <a:t> laten zien  </a:t>
            </a:r>
          </a:p>
          <a:p>
            <a:pPr>
              <a:spcBef>
                <a:spcPct val="0"/>
              </a:spcBef>
            </a:pPr>
            <a:r>
              <a:rPr lang="nl-NL" b="1" baseline="0" dirty="0" smtClean="0"/>
              <a:t>Maak een probleem: hier zie je een mooi voorbeeld</a:t>
            </a:r>
          </a:p>
          <a:p>
            <a:pPr>
              <a:spcBef>
                <a:spcPct val="0"/>
              </a:spcBef>
            </a:pPr>
            <a:r>
              <a:rPr lang="nl-NL" dirty="0" err="1" smtClean="0"/>
              <a:t>Filiz</a:t>
            </a:r>
            <a:r>
              <a:rPr lang="nl-NL" dirty="0" smtClean="0"/>
              <a:t>; zullen we het wel doen 0.32</a:t>
            </a:r>
            <a:r>
              <a:rPr lang="nl-NL" baseline="0" dirty="0" smtClean="0"/>
              <a:t> </a:t>
            </a:r>
            <a:r>
              <a:rPr lang="nl-NL" dirty="0" smtClean="0"/>
              <a:t>  1.17</a:t>
            </a:r>
          </a:p>
          <a:p>
            <a:endParaRPr lang="nl-NL" dirty="0"/>
          </a:p>
        </p:txBody>
      </p:sp>
      <p:sp>
        <p:nvSpPr>
          <p:cNvPr id="4" name="Tijdelijke aanduiding voor dianummer 3"/>
          <p:cNvSpPr>
            <a:spLocks noGrp="1"/>
          </p:cNvSpPr>
          <p:nvPr>
            <p:ph type="sldNum" sz="quarter" idx="10"/>
          </p:nvPr>
        </p:nvSpPr>
        <p:spPr/>
        <p:txBody>
          <a:bodyPr/>
          <a:lstStyle/>
          <a:p>
            <a:pPr>
              <a:defRPr/>
            </a:pPr>
            <a:fld id="{A7E11624-C3F4-4094-B109-1CB8750ABF86}" type="slidenum">
              <a:rPr lang="nl-NL" smtClean="0"/>
              <a:pPr>
                <a:defRPr/>
              </a:pPr>
              <a:t>17</a:t>
            </a:fld>
            <a:endParaRPr lang="nl-NL" dirty="0"/>
          </a:p>
        </p:txBody>
      </p:sp>
    </p:spTree>
    <p:extLst>
      <p:ext uri="{BB962C8B-B14F-4D97-AF65-F5344CB8AC3E}">
        <p14:creationId xmlns:p14="http://schemas.microsoft.com/office/powerpoint/2010/main" val="530139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dirty="0" smtClean="0"/>
          </a:p>
          <a:p>
            <a:pPr>
              <a:spcBef>
                <a:spcPct val="0"/>
              </a:spcBef>
            </a:pPr>
            <a:endParaRPr lang="nl-NL" dirty="0" smtClean="0"/>
          </a:p>
          <a:p>
            <a:pPr>
              <a:spcBef>
                <a:spcPct val="0"/>
              </a:spcBef>
            </a:pPr>
            <a:r>
              <a:rPr lang="nl-NL" dirty="0" smtClean="0"/>
              <a:t>We hebben  moeten omschakelen van vragen stellen (sturende leerkracht) en van woorden aanbieden naar speelmaatje zijn (volgende leerkracht). Het kind volgen in zijn spel en dan een probleem aan de orde stellen, een prikkelende uitspraak doen zodat een kind gestimuleerd wordt te gaan spreken. We hebben ons verdiept in wat deze kinderen boeit en daar hebben we ons bij aangesloten. </a:t>
            </a:r>
          </a:p>
          <a:p>
            <a:pPr>
              <a:spcBef>
                <a:spcPct val="0"/>
              </a:spcBef>
            </a:pPr>
            <a:endParaRPr lang="nl-NL" b="1" dirty="0" smtClean="0"/>
          </a:p>
        </p:txBody>
      </p:sp>
      <p:sp>
        <p:nvSpPr>
          <p:cNvPr id="3993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75A1EC-9836-48E4-917C-161FC4452E46}" type="slidenum">
              <a:rPr lang="nl-NL">
                <a:cs typeface="Arial" charset="0"/>
              </a:rPr>
              <a:pPr fontAlgn="base">
                <a:spcBef>
                  <a:spcPct val="0"/>
                </a:spcBef>
                <a:spcAft>
                  <a:spcPct val="0"/>
                </a:spcAft>
              </a:pPr>
              <a:t>18</a:t>
            </a:fld>
            <a:endParaRPr lang="nl-NL">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pPr lvl="1">
              <a:lnSpc>
                <a:spcPct val="80000"/>
              </a:lnSpc>
              <a:buFont typeface="Arial" charset="0"/>
              <a:buNone/>
            </a:pPr>
            <a:r>
              <a:rPr lang="nl-NL" b="1" baseline="0" dirty="0" smtClean="0"/>
              <a:t>Verwijzen naar de website: </a:t>
            </a:r>
            <a:r>
              <a:rPr lang="nl-NL" b="1" baseline="0" dirty="0" err="1" smtClean="0"/>
              <a:t>onderzoek.marnix.nl</a:t>
            </a:r>
            <a:endParaRPr lang="nl-NL" b="1" baseline="0" dirty="0" smtClean="0"/>
          </a:p>
          <a:p>
            <a:pPr lvl="1">
              <a:lnSpc>
                <a:spcPct val="80000"/>
              </a:lnSpc>
              <a:buFont typeface="Arial" charset="0"/>
              <a:buNone/>
            </a:pPr>
            <a:endParaRPr lang="nl-NL" b="1" baseline="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430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1a. niet te hulpvaardig zijn in taal: niet helpen met in taal de oplossing geven. Speel de onduidelijkheid of de verbazing terug naar het kind, geef het kind de kans om een oplossing te bedenken en ook nog (een beetje) onder woorden te brengen.</a:t>
            </a:r>
            <a:endParaRPr lang="en-GB" dirty="0" smtClean="0"/>
          </a:p>
          <a:p>
            <a:pPr>
              <a:spcBef>
                <a:spcPct val="0"/>
              </a:spcBef>
            </a:pPr>
            <a:r>
              <a:rPr lang="nl-NL" dirty="0" smtClean="0"/>
              <a:t>1b. niet te hulpvaardig zijn in handelen: niet helpen met in handelingen de oplossing geven. Een praktisch probleem is juist aanleiding tot meer taal van het kind! Kind wil met de kar buiten spelen, maar er liggen twee kruiwagens op. Niet die alvast wegtillen, maar kind uitdagen: vragend gezicht en “Oh jee!”. En dan - als kind aanwijzingen heeft gegeven wat er moet gebeuren - doen alsof je die kruiwagens niet kunt optillen.</a:t>
            </a:r>
            <a:endParaRPr lang="en-GB" dirty="0" smtClean="0"/>
          </a:p>
          <a:p>
            <a:pPr>
              <a:spcBef>
                <a:spcPct val="0"/>
              </a:spcBef>
            </a:pPr>
            <a:r>
              <a:rPr lang="nl-NL" dirty="0" smtClean="0"/>
              <a:t>2a. knutselactiviteiten, puzzelactiviteiten: met ‘voorgemaakt’ voorbeeld of vastliggende oplossing is er weinig motiverende, interessante talige uitdaging. Als favoriete bezigheid van kind niet zozeer een speelhoek is , maar meer ‘werkjes’ als plakken of puzzelen, zorg dan dat je een praktisch probleempje schept: er is onvoldoende geel papier om na de buik ook nog de kop van het kuikentje te maken; er is een puzzelstukje kwijt; de lijmkwast is er niet. “Wat nu?!” is dan de verbaasde uitnodiging. Je hebt dan niet de gesloten vragen nodig zoals “Waar halen we nou een kwast vandaan?” (alleen maar kort antwoord: daar, kast), want zo’n vraag bevat zelf al een heel stuk van het antwoord. Na ‘Wat nu?!” kan kind ook ‘kwast’ zeggen, maar dan geef je luisterrespons ‘kwast?’ en laat je het kind proberen meer te zeggen. Kind kan dan bijv. komen met ‘zoeken’ of ‘kwast zoeken’, of ‘pakken’ …</a:t>
            </a:r>
            <a:endParaRPr lang="en-GB" dirty="0" smtClean="0"/>
          </a:p>
          <a:p>
            <a:pPr>
              <a:spcBef>
                <a:spcPct val="0"/>
              </a:spcBef>
            </a:pPr>
            <a:r>
              <a:rPr lang="nl-NL" dirty="0" smtClean="0"/>
              <a:t>2b. zet Puk of Ko in bij ‘gestuurde’ activiteiten als knutselen, puzzelen. “Oei, nu heeft Puk lijm aan zijn vingers!?” en dan stil blijven met verbaasde, uitnodigende blik.</a:t>
            </a:r>
            <a:endParaRPr lang="en-GB" dirty="0" smtClean="0"/>
          </a:p>
          <a:p>
            <a:pPr>
              <a:spcBef>
                <a:spcPct val="0"/>
              </a:spcBef>
            </a:pPr>
            <a:r>
              <a:rPr lang="nl-NL" dirty="0" smtClean="0"/>
              <a:t>3. pas op met ‘woordenschat-vragen’: dat plaatst jou terug in de juf-rol, terwijl je de rol van speelmaatje zoekt. Bij kinderen met een heel kleine woordenschat doe je al veel woordenschatactiviteiten, waarin je oefen- en controlevragen stelt. In een ‘meespeel’ of ‘samen praten’ activiteit wil je de ‘spontane communicatie’ niet verstoren met je juf-rol, wil je maatje blijven</a:t>
            </a:r>
            <a:r>
              <a:rPr lang="nl-NL" b="1" i="1" dirty="0" smtClean="0"/>
              <a:t>. Let op,</a:t>
            </a:r>
            <a:r>
              <a:rPr lang="nl-NL" dirty="0" smtClean="0"/>
              <a:t> het is goed om woordenschatactiviteiten uit te voeren, die moet je handhaven. Maar een deel van de tijd moet je ook aan ‘echte communicatie’ besteden. Dus beide, de combinatie.</a:t>
            </a:r>
            <a:endParaRPr lang="en-GB" dirty="0" smtClean="0"/>
          </a:p>
          <a:p>
            <a:pPr>
              <a:spcBef>
                <a:spcPct val="0"/>
              </a:spcBef>
            </a:pPr>
            <a:endParaRPr lang="nl-NL" dirty="0" smtClean="0"/>
          </a:p>
        </p:txBody>
      </p:sp>
      <p:sp>
        <p:nvSpPr>
          <p:cNvPr id="430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30164B-171F-4FB3-B2B4-7FB5B2AA9655}" type="slidenum">
              <a:rPr lang="nl-NL">
                <a:solidFill>
                  <a:srgbClr val="000000"/>
                </a:solidFill>
                <a:cs typeface="Arial" charset="0"/>
              </a:rPr>
              <a:pPr fontAlgn="base">
                <a:spcBef>
                  <a:spcPct val="0"/>
                </a:spcBef>
                <a:spcAft>
                  <a:spcPct val="0"/>
                </a:spcAft>
              </a:pPr>
              <a:t>20</a:t>
            </a:fld>
            <a:endParaRPr lang="nl-NL">
              <a:solidFill>
                <a:srgbClr val="000000"/>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Kinderen leren en ontwikkelen zichzelf in interactie met de omgeving. Daarvoor  moeten kinderen kunnen </a:t>
            </a:r>
            <a:r>
              <a:rPr lang="nl-NL" dirty="0" err="1" smtClean="0"/>
              <a:t>comuniceren</a:t>
            </a:r>
            <a:r>
              <a:rPr lang="nl-NL" dirty="0" smtClean="0"/>
              <a:t> met de </a:t>
            </a:r>
            <a:r>
              <a:rPr lang="nl-NL" dirty="0" err="1" smtClean="0"/>
              <a:t>werled</a:t>
            </a:r>
            <a:r>
              <a:rPr lang="nl-NL" dirty="0" smtClean="0"/>
              <a:t> om hen heen en met elkaar. Kinderen beschikken over een eindeloos repertoire van communicatiemogelijkheden, ook als ze nog niet of</a:t>
            </a:r>
            <a:r>
              <a:rPr lang="nl-NL" baseline="0" dirty="0" smtClean="0"/>
              <a:t> niet goed kunnen spreken. )mimiek, motoriek, geluiden, gebaren, bewegingen, verbeelden in drama enz.</a:t>
            </a:r>
          </a:p>
          <a:p>
            <a:endParaRPr lang="nl-NL" baseline="0" dirty="0" smtClean="0"/>
          </a:p>
          <a:p>
            <a:r>
              <a:rPr lang="nl-NL" baseline="0" dirty="0" smtClean="0"/>
              <a:t>Kinderen spreken wel honderd talen als ze vertellen wat hen beroert. Door deze talen te spreken hebben kinderen oneindig veel mogelijkheden om uitdrukking te geven aan hun gedachten en gevoelens. Het is de taak van de groepsleerkracht om kinderen mogelijkheden te geven om deze talen te ontwikkelen  	(UIT SPOREN VAN REGIO 	P. 58)</a:t>
            </a:r>
            <a:endParaRPr lang="nl-NL" dirty="0"/>
          </a:p>
        </p:txBody>
      </p:sp>
      <p:sp>
        <p:nvSpPr>
          <p:cNvPr id="4" name="Tijdelijke aanduiding voor dianummer 3"/>
          <p:cNvSpPr>
            <a:spLocks noGrp="1"/>
          </p:cNvSpPr>
          <p:nvPr>
            <p:ph type="sldNum" sz="quarter" idx="10"/>
          </p:nvPr>
        </p:nvSpPr>
        <p:spPr/>
        <p:txBody>
          <a:bodyPr/>
          <a:lstStyle/>
          <a:p>
            <a:fld id="{9CF243E7-FEE4-483D-A507-5F94DD282C60}" type="slidenum">
              <a:rPr lang="nl-NL" smtClean="0"/>
              <a:pPr/>
              <a:t>3</a:t>
            </a:fld>
            <a:endParaRPr lang="nl-NL" dirty="0"/>
          </a:p>
        </p:txBody>
      </p:sp>
    </p:spTree>
    <p:extLst>
      <p:ext uri="{BB962C8B-B14F-4D97-AF65-F5344CB8AC3E}">
        <p14:creationId xmlns:p14="http://schemas.microsoft.com/office/powerpoint/2010/main" val="1268621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450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450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36CE78-6F1B-4538-AA1A-2DCEC788B34B}" type="slidenum">
              <a:rPr lang="nl-NL">
                <a:cs typeface="Arial" charset="0"/>
              </a:rPr>
              <a:pPr fontAlgn="base">
                <a:spcBef>
                  <a:spcPct val="0"/>
                </a:spcBef>
                <a:spcAft>
                  <a:spcPct val="0"/>
                </a:spcAft>
              </a:pPr>
              <a:t>21</a:t>
            </a:fld>
            <a:endParaRPr lang="nl-NL">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471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Dat is ons niet in een keer gelukt, we moeten nog steeds oefenen.</a:t>
            </a:r>
          </a:p>
          <a:p>
            <a:pPr>
              <a:spcBef>
                <a:spcPct val="0"/>
              </a:spcBef>
            </a:pPr>
            <a:endParaRPr lang="nl-NL" dirty="0" smtClean="0"/>
          </a:p>
        </p:txBody>
      </p:sp>
      <p:sp>
        <p:nvSpPr>
          <p:cNvPr id="471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151143-665B-4C64-B0C3-BFA08E10EB49}" type="slidenum">
              <a:rPr lang="nl-NL">
                <a:cs typeface="Arial" charset="0"/>
              </a:rPr>
              <a:pPr fontAlgn="base">
                <a:spcBef>
                  <a:spcPct val="0"/>
                </a:spcBef>
                <a:spcAft>
                  <a:spcPct val="0"/>
                </a:spcAft>
              </a:pPr>
              <a:t>22</a:t>
            </a:fld>
            <a:endParaRPr lang="nl-NL">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491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91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720060-E13D-4B10-8829-DE0FE25ECF2A}" type="slidenum">
              <a:rPr lang="nl-NL">
                <a:cs typeface="Arial" charset="0"/>
              </a:rPr>
              <a:pPr fontAlgn="base">
                <a:spcBef>
                  <a:spcPct val="0"/>
                </a:spcBef>
                <a:spcAft>
                  <a:spcPct val="0"/>
                </a:spcAft>
              </a:pPr>
              <a:t>23</a:t>
            </a:fld>
            <a:endParaRPr lang="nl-NL">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512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t>Aanpassen</a:t>
            </a:r>
          </a:p>
        </p:txBody>
      </p:sp>
      <p:sp>
        <p:nvSpPr>
          <p:cNvPr id="512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A604FE-204C-47D2-AD71-12174C68F38C}" type="slidenum">
              <a:rPr lang="nl-NL">
                <a:cs typeface="Arial" charset="0"/>
              </a:rPr>
              <a:pPr fontAlgn="base">
                <a:spcBef>
                  <a:spcPct val="0"/>
                </a:spcBef>
                <a:spcAft>
                  <a:spcPct val="0"/>
                </a:spcAft>
              </a:pPr>
              <a:t>24</a:t>
            </a:fld>
            <a:endParaRPr lang="nl-NL">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twee groepen uiteen en de bevindingen noteren op </a:t>
            </a:r>
            <a:r>
              <a:rPr lang="nl-NL" dirty="0" err="1" smtClean="0"/>
              <a:t>flaps</a:t>
            </a:r>
            <a:endParaRPr lang="nl-NL" dirty="0"/>
          </a:p>
        </p:txBody>
      </p:sp>
      <p:sp>
        <p:nvSpPr>
          <p:cNvPr id="4" name="Tijdelijke aanduiding voor dianummer 3"/>
          <p:cNvSpPr>
            <a:spLocks noGrp="1"/>
          </p:cNvSpPr>
          <p:nvPr>
            <p:ph type="sldNum" sz="quarter" idx="10"/>
          </p:nvPr>
        </p:nvSpPr>
        <p:spPr/>
        <p:txBody>
          <a:bodyPr/>
          <a:lstStyle/>
          <a:p>
            <a:pPr>
              <a:defRPr/>
            </a:pPr>
            <a:fld id="{A7E11624-C3F4-4094-B109-1CB8750ABF86}" type="slidenum">
              <a:rPr lang="nl-NL" smtClean="0"/>
              <a:pPr>
                <a:defRPr/>
              </a:pPr>
              <a:t>25</a:t>
            </a:fld>
            <a:endParaRPr lang="nl-NL" dirty="0"/>
          </a:p>
        </p:txBody>
      </p:sp>
    </p:spTree>
    <p:extLst>
      <p:ext uri="{BB962C8B-B14F-4D97-AF65-F5344CB8AC3E}">
        <p14:creationId xmlns:p14="http://schemas.microsoft.com/office/powerpoint/2010/main" val="4175919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Specifiek doorvragen op de leukste vakantie (</a:t>
            </a:r>
            <a:r>
              <a:rPr lang="nl-NL" dirty="0" err="1" smtClean="0"/>
              <a:t>vd</a:t>
            </a:r>
            <a:r>
              <a:rPr lang="nl-NL" dirty="0" smtClean="0"/>
              <a:t> sper en </a:t>
            </a:r>
            <a:r>
              <a:rPr lang="nl-NL" dirty="0" err="1" smtClean="0"/>
              <a:t>vd</a:t>
            </a:r>
            <a:r>
              <a:rPr lang="nl-NL" dirty="0" smtClean="0"/>
              <a:t> </a:t>
            </a:r>
            <a:r>
              <a:rPr lang="nl-NL" dirty="0" err="1" smtClean="0"/>
              <a:t>leauw</a:t>
            </a:r>
            <a:r>
              <a:rPr lang="nl-NL" dirty="0" smtClean="0"/>
              <a:t> in deze vorm)</a:t>
            </a:r>
          </a:p>
          <a:p>
            <a:r>
              <a:rPr lang="nl-NL" dirty="0" smtClean="0"/>
              <a:t>Vind</a:t>
            </a:r>
            <a:r>
              <a:rPr lang="nl-NL" baseline="0" dirty="0" smtClean="0"/>
              <a:t> je de workshop concreet genoeg</a:t>
            </a:r>
          </a:p>
          <a:p>
            <a:r>
              <a:rPr lang="nl-NL" baseline="0" dirty="0" smtClean="0"/>
              <a:t>Wat hebben jullie collega’s nodig om te veranderen</a:t>
            </a:r>
          </a:p>
          <a:p>
            <a:r>
              <a:rPr lang="nl-NL" baseline="0" dirty="0" smtClean="0"/>
              <a:t>Hoe verloopt dat proces? </a:t>
            </a:r>
            <a:endParaRPr lang="nl-NL" dirty="0"/>
          </a:p>
        </p:txBody>
      </p:sp>
      <p:sp>
        <p:nvSpPr>
          <p:cNvPr id="4" name="Tijdelijke aanduiding voor dianummer 3"/>
          <p:cNvSpPr>
            <a:spLocks noGrp="1"/>
          </p:cNvSpPr>
          <p:nvPr>
            <p:ph type="sldNum" sz="quarter" idx="10"/>
          </p:nvPr>
        </p:nvSpPr>
        <p:spPr/>
        <p:txBody>
          <a:bodyPr/>
          <a:lstStyle/>
          <a:p>
            <a:pPr>
              <a:defRPr/>
            </a:pPr>
            <a:fld id="{A7E11624-C3F4-4094-B109-1CB8750ABF86}" type="slidenum">
              <a:rPr lang="nl-NL" smtClean="0"/>
              <a:pPr>
                <a:defRPr/>
              </a:pPr>
              <a:t>26</a:t>
            </a:fld>
            <a:endParaRPr lang="nl-N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Hier kun je</a:t>
            </a:r>
            <a:r>
              <a:rPr lang="nl-NL" baseline="0" dirty="0" smtClean="0"/>
              <a:t> gebruik maken van kaarten. Dit kunnen kaarten zijn die je zelf verzameld hebt maar ook van bestaan</a:t>
            </a:r>
          </a:p>
          <a:p>
            <a:endParaRPr lang="nl-NL" baseline="0" dirty="0" smtClean="0"/>
          </a:p>
          <a:p>
            <a:r>
              <a:rPr lang="nl-NL" baseline="0" dirty="0" smtClean="0"/>
              <a:t>Eerst kaartje kiezen, daarna even vertellen wie je bent en bij welke organisatie je werkt en vervolgens aan de hand van het kaartje antwoord geven op de vraag</a:t>
            </a:r>
            <a:endParaRPr lang="nl-NL" dirty="0"/>
          </a:p>
        </p:txBody>
      </p:sp>
      <p:sp>
        <p:nvSpPr>
          <p:cNvPr id="4" name="Tijdelijke aanduiding voor dianummer 3"/>
          <p:cNvSpPr>
            <a:spLocks noGrp="1"/>
          </p:cNvSpPr>
          <p:nvPr>
            <p:ph type="sldNum" sz="quarter" idx="10"/>
          </p:nvPr>
        </p:nvSpPr>
        <p:spPr/>
        <p:txBody>
          <a:bodyPr/>
          <a:lstStyle/>
          <a:p>
            <a:pPr>
              <a:defRPr/>
            </a:pPr>
            <a:fld id="{A7E11624-C3F4-4094-B109-1CB8750ABF86}" type="slidenum">
              <a:rPr lang="nl-NL" smtClean="0"/>
              <a:pPr>
                <a:defRPr/>
              </a:pPr>
              <a:t>4</a:t>
            </a:fld>
            <a:endParaRPr lang="nl-NL" dirty="0"/>
          </a:p>
        </p:txBody>
      </p:sp>
    </p:spTree>
    <p:extLst>
      <p:ext uri="{BB962C8B-B14F-4D97-AF65-F5344CB8AC3E}">
        <p14:creationId xmlns:p14="http://schemas.microsoft.com/office/powerpoint/2010/main" val="148447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331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dirty="0" smtClean="0"/>
          </a:p>
          <a:p>
            <a:pPr>
              <a:spcBef>
                <a:spcPct val="0"/>
              </a:spcBef>
            </a:pPr>
            <a:r>
              <a:rPr lang="nl-NL" dirty="0" smtClean="0"/>
              <a:t>Inleiding.</a:t>
            </a:r>
          </a:p>
          <a:p>
            <a:pPr>
              <a:spcBef>
                <a:spcPct val="0"/>
              </a:spcBef>
            </a:pPr>
            <a:endParaRPr lang="nl-NL" dirty="0" smtClean="0"/>
          </a:p>
          <a:p>
            <a:pPr>
              <a:spcBef>
                <a:spcPct val="0"/>
              </a:spcBef>
            </a:pPr>
            <a:r>
              <a:rPr lang="nl-NL" dirty="0" smtClean="0"/>
              <a:t>In deze workshop van 0.45 minuten willen we vertellen hoe we op onze werkplek (School</a:t>
            </a:r>
            <a:r>
              <a:rPr lang="nl-NL" baseline="0" dirty="0" smtClean="0"/>
              <a:t> of kindercentrum</a:t>
            </a:r>
            <a:r>
              <a:rPr lang="nl-NL" dirty="0" smtClean="0"/>
              <a:t>) gewerkt hebben aan het vergroten van de taalvaardigheid van onze laagtaalvaardige jonge kinderen. We willen laten zien hoe we werken en hoe we geleerd hebben waardevolle gesprekken te voeren met onze kinderen. We kennen allemaal wel het stille en verlegen</a:t>
            </a:r>
            <a:r>
              <a:rPr lang="nl-NL" baseline="0" dirty="0" smtClean="0"/>
              <a:t> kind. ( in de theorie wordt dat de zogenaamde</a:t>
            </a:r>
            <a:r>
              <a:rPr lang="nl-NL" dirty="0" smtClean="0"/>
              <a:t> </a:t>
            </a:r>
            <a:r>
              <a:rPr lang="nl-NL" b="1" dirty="0" smtClean="0">
                <a:solidFill>
                  <a:srgbClr val="FF0000"/>
                </a:solidFill>
              </a:rPr>
              <a:t>stille periode </a:t>
            </a:r>
            <a:r>
              <a:rPr lang="nl-NL" dirty="0" smtClean="0"/>
              <a:t>genoemd).</a:t>
            </a:r>
          </a:p>
          <a:p>
            <a:pPr>
              <a:spcBef>
                <a:spcPct val="0"/>
              </a:spcBef>
            </a:pPr>
            <a:r>
              <a:rPr lang="nl-NL" dirty="0" smtClean="0"/>
              <a:t>We ervaren een handelingsverlegenheid in het voeren van gesprekken met deze groep kinderen. We ervaren dat niet alleen bij de Niet Nederlandstalige kinderen maar ook bij de laagtaalvaardige Nederlandstalige kinderen. We hebben samen met </a:t>
            </a:r>
            <a:r>
              <a:rPr lang="nl-NL" b="1" dirty="0" smtClean="0"/>
              <a:t>Eefje van der Zalm en Resi Damhuis </a:t>
            </a:r>
            <a:r>
              <a:rPr lang="nl-NL" dirty="0" smtClean="0"/>
              <a:t>van de Marnix academie een aanpak ontwikkeld. We hebben ervaren dat deze aanpak werkt. We willen die graag met u delen.</a:t>
            </a:r>
          </a:p>
          <a:p>
            <a:pPr>
              <a:spcBef>
                <a:spcPct val="0"/>
              </a:spcBef>
            </a:pPr>
            <a:endParaRPr lang="nl-NL" dirty="0" smtClean="0"/>
          </a:p>
          <a:p>
            <a:pPr>
              <a:spcBef>
                <a:spcPct val="0"/>
              </a:spcBef>
            </a:pPr>
            <a:endParaRPr lang="nl-NL" dirty="0" smtClean="0"/>
          </a:p>
          <a:p>
            <a:pPr>
              <a:spcBef>
                <a:spcPct val="0"/>
              </a:spcBef>
            </a:pPr>
            <a:endParaRPr lang="nl-NL" dirty="0" smtClean="0"/>
          </a:p>
          <a:p>
            <a:pPr>
              <a:spcBef>
                <a:spcPct val="0"/>
              </a:spcBef>
            </a:pPr>
            <a:r>
              <a:rPr lang="nl-NL" dirty="0" smtClean="0"/>
              <a:t>We nemen u aan de hand van deze drie agendapunten mee door de aanpak die we ontwikkeld hebben.</a:t>
            </a:r>
          </a:p>
          <a:p>
            <a:pPr>
              <a:spcBef>
                <a:spcPct val="0"/>
              </a:spcBef>
            </a:pPr>
            <a:endParaRPr lang="nl-NL" dirty="0" smtClean="0"/>
          </a:p>
          <a:p>
            <a:pPr>
              <a:spcBef>
                <a:spcPct val="0"/>
              </a:spcBef>
            </a:pPr>
            <a:r>
              <a:rPr lang="nl-NL" dirty="0" smtClean="0"/>
              <a:t>Ervaren: we hebben zelf aan den lijve ondervonden wat interactie doet met mensen. Dat willen we jullie ook laten ervaren.</a:t>
            </a:r>
          </a:p>
          <a:p>
            <a:pPr>
              <a:spcBef>
                <a:spcPct val="0"/>
              </a:spcBef>
            </a:pPr>
            <a:r>
              <a:rPr lang="nl-NL" dirty="0" smtClean="0"/>
              <a:t> </a:t>
            </a:r>
          </a:p>
          <a:p>
            <a:pPr>
              <a:spcBef>
                <a:spcPct val="0"/>
              </a:spcBef>
            </a:pPr>
            <a:r>
              <a:rPr lang="nl-NL" dirty="0" smtClean="0"/>
              <a:t>Informatie: De theorie over interactie met jonge kinderen heeft ons tijdens de trainingsbijeenkomsten inzicht en onderbouwing gegeven bij wat we in de groep doen. Vanuit de theorie hebben we een aanpak ontwikkeld die ons helpt bij het voeren van gesprekken met onze laagtaalvaardige jonge kinderen.</a:t>
            </a:r>
          </a:p>
          <a:p>
            <a:pPr>
              <a:spcBef>
                <a:spcPct val="0"/>
              </a:spcBef>
            </a:pPr>
            <a:endParaRPr lang="nl-NL" dirty="0" smtClean="0"/>
          </a:p>
          <a:p>
            <a:pPr>
              <a:spcBef>
                <a:spcPct val="0"/>
              </a:spcBef>
            </a:pPr>
            <a:r>
              <a:rPr lang="nl-NL" dirty="0" smtClean="0"/>
              <a:t>Filmpjes: we hebben een </a:t>
            </a:r>
            <a:r>
              <a:rPr lang="nl-NL" dirty="0" err="1" smtClean="0"/>
              <a:t>coachingstraject</a:t>
            </a:r>
            <a:r>
              <a:rPr lang="nl-NL" dirty="0" smtClean="0"/>
              <a:t> achter de rug waarin we twee keer gefilmd en gecoacht zijn. We hebben onze aanpak steeds bijgesteld. We realiseren ons dat we nog niet klaar zijn met leren. We gaan een plan opstellen om de ontwikkelde aanpak een vaste plek te geven in ons onderwijs, dus om te zorgen voor borging.</a:t>
            </a:r>
          </a:p>
        </p:txBody>
      </p:sp>
      <p:sp>
        <p:nvSpPr>
          <p:cNvPr id="1331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182D08-DAC2-4A92-8340-39B26A2F60EA}" type="slidenum">
              <a:rPr lang="nl-NL">
                <a:cs typeface="Arial" charset="0"/>
              </a:rPr>
              <a:pPr fontAlgn="base">
                <a:spcBef>
                  <a:spcPct val="0"/>
                </a:spcBef>
                <a:spcAft>
                  <a:spcPct val="0"/>
                </a:spcAft>
              </a:pPr>
              <a:t>5</a:t>
            </a:fld>
            <a:endParaRPr lang="nl-N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 name="Tijdelijke aanduiding voor notities 2"/>
          <p:cNvSpPr>
            <a:spLocks noGrp="1"/>
          </p:cNvSpPr>
          <p:nvPr>
            <p:ph type="body" idx="1"/>
          </p:nvPr>
        </p:nvSpPr>
        <p:spPr/>
        <p:txBody>
          <a:bodyPr wrap="square" numCol="1" anchor="t" anchorCtr="0" compatLnSpc="1">
            <a:prstTxWarp prst="textNoShape">
              <a:avLst/>
            </a:prstTxWarp>
          </a:bodyPr>
          <a:lstStyle/>
          <a:p>
            <a:pPr>
              <a:spcBef>
                <a:spcPct val="0"/>
              </a:spcBef>
            </a:pPr>
            <a:r>
              <a:rPr lang="nl-NL" dirty="0" smtClean="0"/>
              <a:t>Binnen kring en buitenkring</a:t>
            </a:r>
          </a:p>
          <a:p>
            <a:pPr>
              <a:spcBef>
                <a:spcPct val="0"/>
              </a:spcBef>
            </a:pPr>
            <a:r>
              <a:rPr lang="nl-NL" dirty="0" smtClean="0"/>
              <a:t>Ervaren: leukste vakantie van je leven.</a:t>
            </a:r>
          </a:p>
          <a:p>
            <a:pPr>
              <a:spcBef>
                <a:spcPct val="0"/>
              </a:spcBef>
            </a:pPr>
            <a:r>
              <a:rPr lang="nl-NL" i="0" dirty="0" smtClean="0"/>
              <a:t>1 ronde:</a:t>
            </a:r>
          </a:p>
          <a:p>
            <a:pPr>
              <a:spcBef>
                <a:spcPct val="0"/>
              </a:spcBef>
            </a:pPr>
            <a:r>
              <a:rPr lang="nl-NL" i="0" dirty="0" smtClean="0"/>
              <a:t>Verdelen: van de Sper</a:t>
            </a:r>
            <a:r>
              <a:rPr lang="nl-NL" i="0" baseline="0" dirty="0" smtClean="0"/>
              <a:t> en van der Lauw</a:t>
            </a:r>
            <a:endParaRPr lang="nl-NL" i="0" dirty="0" smtClean="0"/>
          </a:p>
          <a:p>
            <a:pPr>
              <a:spcBef>
                <a:spcPct val="0"/>
              </a:spcBef>
              <a:buFontTx/>
              <a:buChar char="-"/>
            </a:pPr>
            <a:r>
              <a:rPr lang="nl-NL" b="1" u="none" dirty="0" smtClean="0"/>
              <a:t>Van der Lauw (ongeïnteresseerd)</a:t>
            </a:r>
          </a:p>
          <a:p>
            <a:pPr>
              <a:spcBef>
                <a:spcPct val="0"/>
              </a:spcBef>
              <a:buFontTx/>
              <a:buChar char="-"/>
            </a:pPr>
            <a:r>
              <a:rPr lang="nl-NL" b="1" u="none" dirty="0" smtClean="0"/>
              <a:t>Van</a:t>
            </a:r>
            <a:r>
              <a:rPr lang="nl-NL" b="1" u="none" baseline="0" dirty="0" smtClean="0"/>
              <a:t> der Sper (spervuur van vragen)</a:t>
            </a:r>
            <a:endParaRPr lang="nl-NL" b="1" u="none" dirty="0" smtClean="0"/>
          </a:p>
          <a:p>
            <a:pPr>
              <a:spcBef>
                <a:spcPct val="0"/>
              </a:spcBef>
              <a:buFontTx/>
              <a:buNone/>
            </a:pPr>
            <a:endParaRPr lang="nl-NL" dirty="0" smtClean="0"/>
          </a:p>
          <a:p>
            <a:pPr>
              <a:spcBef>
                <a:spcPct val="0"/>
              </a:spcBef>
            </a:pPr>
            <a:r>
              <a:rPr lang="nl-NL" dirty="0" smtClean="0"/>
              <a:t>De groep verdelen in tweetallen: elke deelnemer krijgt een kaartje: een kaartje van deelnemer of een kaartje van </a:t>
            </a:r>
            <a:r>
              <a:rPr lang="nl-NL" dirty="0" err="1" smtClean="0"/>
              <a:t>van</a:t>
            </a:r>
            <a:r>
              <a:rPr lang="nl-NL" dirty="0" smtClean="0"/>
              <a:t> der lauw of van der Sper.</a:t>
            </a:r>
            <a:r>
              <a:rPr lang="nl-NL" baseline="0" dirty="0" smtClean="0"/>
              <a:t> </a:t>
            </a:r>
            <a:endParaRPr lang="nl-NL" dirty="0" smtClean="0"/>
          </a:p>
          <a:p>
            <a:pPr>
              <a:spcBef>
                <a:spcPct val="0"/>
              </a:spcBef>
            </a:pPr>
            <a:r>
              <a:rPr lang="nl-NL" dirty="0" smtClean="0"/>
              <a:t>Gesprek</a:t>
            </a:r>
            <a:r>
              <a:rPr lang="nl-NL" baseline="0" dirty="0" smtClean="0"/>
              <a:t> tussen:</a:t>
            </a:r>
          </a:p>
          <a:p>
            <a:pPr>
              <a:spcBef>
                <a:spcPct val="0"/>
              </a:spcBef>
            </a:pPr>
            <a:r>
              <a:rPr lang="nl-NL" baseline="0" dirty="0" smtClean="0"/>
              <a:t>Deelnemer en van der Lauw</a:t>
            </a:r>
          </a:p>
          <a:p>
            <a:pPr>
              <a:spcBef>
                <a:spcPct val="0"/>
              </a:spcBef>
            </a:pPr>
            <a:r>
              <a:rPr lang="nl-NL" baseline="0" dirty="0" smtClean="0"/>
              <a:t>Deelnemer en van der Sper</a:t>
            </a:r>
          </a:p>
          <a:p>
            <a:pPr>
              <a:spcBef>
                <a:spcPct val="0"/>
              </a:spcBef>
            </a:pPr>
            <a:r>
              <a:rPr lang="nl-NL" dirty="0" smtClean="0"/>
              <a:t>Let op: de deelnemers dat de deelnemers elkaar niet vertellen wat er op de kaartjes staat.</a:t>
            </a:r>
          </a:p>
          <a:p>
            <a:pPr>
              <a:spcBef>
                <a:spcPct val="0"/>
              </a:spcBef>
            </a:pPr>
            <a:endParaRPr lang="nl-NL" dirty="0" smtClean="0"/>
          </a:p>
          <a:p>
            <a:pPr>
              <a:spcBef>
                <a:spcPct val="0"/>
              </a:spcBef>
            </a:pPr>
            <a:r>
              <a:rPr lang="nl-NL" dirty="0" smtClean="0"/>
              <a:t>Let op: hou de nabespreking kort</a:t>
            </a:r>
          </a:p>
          <a:p>
            <a:pPr>
              <a:spcBef>
                <a:spcPct val="0"/>
              </a:spcBef>
            </a:pPr>
            <a:endParaRPr lang="nl-NL" dirty="0" smtClean="0"/>
          </a:p>
          <a:p>
            <a:pPr>
              <a:spcBef>
                <a:spcPct val="0"/>
              </a:spcBef>
            </a:pPr>
            <a:r>
              <a:rPr lang="nl-NL" dirty="0" smtClean="0"/>
              <a:t>Conclusie:</a:t>
            </a:r>
          </a:p>
          <a:p>
            <a:pPr>
              <a:spcBef>
                <a:spcPct val="0"/>
              </a:spcBef>
            </a:pPr>
            <a:r>
              <a:rPr lang="nl-NL" dirty="0" smtClean="0"/>
              <a:t>Jullie hebben nu aan den lijve ondervonden wat het is om een gesprek te voeren met iemand die eigenlijk niet geïnteresseerd is, bijvoorbeeld andere dingen zit te doen. Denk maar aan ‘rondkijken of de rest van de groep nog aan de slag is’ of ‘alvast de groepslijst invullen’ of ‘tegelijk vast opschrijven wat kinderen gaan doen’.</a:t>
            </a:r>
          </a:p>
          <a:p>
            <a:pPr>
              <a:spcBef>
                <a:spcPct val="0"/>
              </a:spcBef>
            </a:pPr>
            <a:r>
              <a:rPr lang="nl-NL" dirty="0" smtClean="0"/>
              <a:t>En dat het ook veel te weinig ruimte voor je verhaal geeft als de ander voortdurend vragen op je afvuurt. En dat is wat we eigenlijk heel vaak doen als pedagogisch medewerker of leerkracht: we hebben het idee dat we de kinderen met die vragen helpen. Maar het werkt eigenlijk averechts!</a:t>
            </a:r>
          </a:p>
          <a:p>
            <a:pPr>
              <a:spcBef>
                <a:spcPct val="0"/>
              </a:spcBef>
            </a:pPr>
            <a:endParaRPr lang="nl-NL" dirty="0" smtClean="0"/>
          </a:p>
          <a:p>
            <a:pPr>
              <a:spcBef>
                <a:spcPct val="0"/>
              </a:spcBef>
            </a:pPr>
            <a:r>
              <a:rPr lang="nl-NL" b="1" dirty="0" smtClean="0"/>
              <a:t>Wat doet interactie met je?</a:t>
            </a:r>
            <a:r>
              <a:rPr lang="nl-NL" b="1" baseline="0" dirty="0" smtClean="0"/>
              <a:t> Wanneer kom je goed tot je recht? Wat moet er dan gebeuren? </a:t>
            </a:r>
            <a:endParaRPr lang="nl-NL" b="1" dirty="0" smtClean="0"/>
          </a:p>
          <a:p>
            <a:pPr>
              <a:spcBef>
                <a:spcPct val="0"/>
              </a:spcBef>
            </a:pPr>
            <a:r>
              <a:rPr lang="nl-NL" dirty="0" smtClean="0"/>
              <a:t>We weten dat het veel prettiger voelt als de ander echt geïnteresseerd is in je verhaal en je ook de ruimte geeft om dat verhaal te doen, zonder het helemaal te sturen met zo’n spervuur van vragen. Die tijd moeten we vaker nemen met onze kinderen, zeker met de laagtaalvaardige jonge kinderen</a:t>
            </a:r>
          </a:p>
          <a:p>
            <a:pPr>
              <a:spcBef>
                <a:spcPct val="0"/>
              </a:spcBef>
            </a:pPr>
            <a:endParaRPr lang="nl-NL" dirty="0"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300A97-1858-4D20-A870-F44061C0A39A}" type="slidenum">
              <a:rPr lang="nl-NL">
                <a:cs typeface="Arial" charset="0"/>
              </a:rPr>
              <a:pPr fontAlgn="base">
                <a:spcBef>
                  <a:spcPct val="0"/>
                </a:spcBef>
                <a:spcAft>
                  <a:spcPct val="0"/>
                </a:spcAft>
              </a:pPr>
              <a:t>6</a:t>
            </a:fld>
            <a:endParaRPr lang="nl-N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969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b="1" u="none" noProof="0" dirty="0" smtClean="0"/>
              <a:t>Er gaat al heel veel goed </a:t>
            </a:r>
            <a:r>
              <a:rPr lang="nl-NL" b="1" u="none" baseline="0" noProof="0" dirty="0" smtClean="0"/>
              <a:t> maar het kan nog beter.  We hopen jullie te kunnen motiveren en enthousiast maken  er nog een schepje boven op te doen om juist met deze kinderen bewuster aan  de slag te gaan.  We willen jullie enthousiasmeren</a:t>
            </a:r>
            <a:endParaRPr lang="nl-NL" b="1" u="none" noProof="0" dirty="0" smtClean="0"/>
          </a:p>
        </p:txBody>
      </p:sp>
      <p:sp>
        <p:nvSpPr>
          <p:cNvPr id="2969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F2E810-BDEE-41A2-BBEC-D6CD56FA033B}" type="slidenum">
              <a:rPr lang="nl-NL">
                <a:cs typeface="Arial" charset="0"/>
              </a:rPr>
              <a:pPr fontAlgn="base">
                <a:spcBef>
                  <a:spcPct val="0"/>
                </a:spcBef>
                <a:spcAft>
                  <a:spcPct val="0"/>
                </a:spcAft>
              </a:pPr>
              <a:t>7</a:t>
            </a:fld>
            <a:endParaRPr lang="nl-N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F72C3E-3A5B-4E84-8A95-59BC3549F8E4}" type="slidenum">
              <a:rPr lang="nl-NL">
                <a:cs typeface="Arial" charset="0"/>
              </a:rPr>
              <a:pPr fontAlgn="base">
                <a:spcBef>
                  <a:spcPct val="0"/>
                </a:spcBef>
                <a:spcAft>
                  <a:spcPct val="0"/>
                </a:spcAft>
              </a:pPr>
              <a:t>8</a:t>
            </a:fld>
            <a:endParaRPr lang="nl-NL">
              <a:cs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De bedoeling van voor- en </a:t>
            </a:r>
            <a:r>
              <a:rPr lang="nl-NL" dirty="0" err="1" smtClean="0"/>
              <a:t>vroegschoolse</a:t>
            </a:r>
            <a:r>
              <a:rPr lang="nl-NL" dirty="0" smtClean="0"/>
              <a:t> educatie</a:t>
            </a:r>
            <a:r>
              <a:rPr lang="nl-NL" baseline="0" dirty="0" smtClean="0"/>
              <a:t> </a:t>
            </a:r>
            <a:r>
              <a:rPr lang="nl-NL" dirty="0" smtClean="0"/>
              <a:t>is om de kinderen taalvaardiger te maken.</a:t>
            </a:r>
          </a:p>
          <a:p>
            <a:pPr>
              <a:spcBef>
                <a:spcPct val="0"/>
              </a:spcBef>
            </a:pPr>
            <a:r>
              <a:rPr lang="nl-NL" dirty="0" smtClean="0"/>
              <a:t>En tegelijk leren de kinderen over de wereld om zich heen.</a:t>
            </a:r>
          </a:p>
          <a:p>
            <a:pPr>
              <a:spcBef>
                <a:spcPct val="0"/>
              </a:spcBef>
            </a:pPr>
            <a:r>
              <a:rPr lang="nl-NL" dirty="0" smtClean="0"/>
              <a:t>En ze gaan nadenken over wat ze zien, en doen, en ervaren.</a:t>
            </a:r>
          </a:p>
          <a:p>
            <a:pPr>
              <a:spcBef>
                <a:spcPct val="0"/>
              </a:spcBef>
            </a:pPr>
            <a:r>
              <a:rPr lang="nl-NL" dirty="0" smtClean="0"/>
              <a:t>Wat we dus met de VVE willen, zijn minstens deze 3 dingen tegelijk. </a:t>
            </a:r>
          </a:p>
          <a:p>
            <a:pPr>
              <a:spcBef>
                <a:spcPct val="0"/>
              </a:spcBef>
            </a:pPr>
            <a:r>
              <a:rPr lang="nl-NL" dirty="0" smtClean="0"/>
              <a:t>	taal, denken en kennis.</a:t>
            </a:r>
          </a:p>
          <a:p>
            <a:pPr>
              <a:spcBef>
                <a:spcPct val="0"/>
              </a:spcBef>
            </a:pPr>
            <a:r>
              <a:rPr lang="nl-NL" dirty="0" smtClean="0"/>
              <a:t>Kinderen leren in een </a:t>
            </a:r>
            <a:r>
              <a:rPr lang="nl-NL" b="1" u="sng" dirty="0" smtClean="0"/>
              <a:t>betekenisvolle context </a:t>
            </a:r>
          </a:p>
          <a:p>
            <a:pPr>
              <a:spcBef>
                <a:spcPct val="0"/>
              </a:spcBef>
            </a:pPr>
            <a:r>
              <a:rPr lang="nl-NL" dirty="0" smtClean="0"/>
              <a:t>	en in sociale uitwisseling met de leraar en met klasgenoten. </a:t>
            </a:r>
          </a:p>
          <a:p>
            <a:pPr>
              <a:spcBef>
                <a:spcPct val="0"/>
              </a:spcBef>
            </a:pPr>
            <a:r>
              <a:rPr lang="nl-NL" b="1" u="sng" dirty="0" smtClean="0"/>
              <a:t>Kinderen moeten actief meedoen, meedenken en meepraten.</a:t>
            </a:r>
            <a:r>
              <a:rPr lang="nl-NL" u="sng" dirty="0" smtClean="0"/>
              <a:t> </a:t>
            </a:r>
          </a:p>
          <a:p>
            <a:pPr>
              <a:spcBef>
                <a:spcPct val="0"/>
              </a:spcBef>
            </a:pPr>
            <a:r>
              <a:rPr lang="nl-NL" dirty="0" smtClean="0"/>
              <a:t>Om dat te realiseren, zijn gesprekken nodig: </a:t>
            </a:r>
          </a:p>
          <a:p>
            <a:pPr>
              <a:spcBef>
                <a:spcPct val="0"/>
              </a:spcBef>
            </a:pPr>
            <a:r>
              <a:rPr lang="nl-NL" dirty="0" smtClean="0"/>
              <a:t>gesprekken zijn de motor van de ontwikkeling van taal, denken en kennis. </a:t>
            </a:r>
          </a:p>
          <a:p>
            <a:pPr>
              <a:spcBef>
                <a:spcPct val="0"/>
              </a:spcBef>
            </a:pPr>
            <a:r>
              <a:rPr lang="nl-NL" dirty="0" smtClean="0"/>
              <a:t>Maar wel op voorwaarde dat leerlingen in die gesprekken niet alleen taalaanbod krijgen, maar ook zelf actief taal gebruiken. </a:t>
            </a:r>
          </a:p>
          <a:p>
            <a:pPr>
              <a:spcBef>
                <a:spcPct val="0"/>
              </a:spcBef>
            </a:pPr>
            <a:endParaRPr lang="nl-NL" dirty="0" smtClean="0"/>
          </a:p>
          <a:p>
            <a:pPr>
              <a:spcBef>
                <a:spcPct val="0"/>
              </a:spcBef>
            </a:pPr>
            <a:r>
              <a:rPr lang="nl-NL" b="0" u="sng" dirty="0" smtClean="0"/>
              <a:t>Met andere woorden: de kinderen gaan meer praten en de juffen minder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6E2AE8-62BA-4B98-887F-AF2145300146}" type="slidenum">
              <a:rPr lang="nl-NL">
                <a:cs typeface="Arial" charset="0"/>
              </a:rPr>
              <a:pPr fontAlgn="base">
                <a:spcBef>
                  <a:spcPct val="0"/>
                </a:spcBef>
                <a:spcAft>
                  <a:spcPct val="0"/>
                </a:spcAft>
              </a:pPr>
              <a:t>9</a:t>
            </a:fld>
            <a:endParaRPr lang="nl-NL">
              <a:cs typeface="Arial" charset="0"/>
            </a:endParaRPr>
          </a:p>
        </p:txBody>
      </p:sp>
      <p:sp>
        <p:nvSpPr>
          <p:cNvPr id="33794" name="Rectangle 2"/>
          <p:cNvSpPr>
            <a:spLocks noGrp="1" noRot="1" noChangeAspect="1" noChangeArrowheads="1" noTextEdit="1"/>
          </p:cNvSpPr>
          <p:nvPr>
            <p:ph type="sldImg"/>
          </p:nvPr>
        </p:nvSpPr>
        <p:spPr bwMode="auto">
          <a:xfrm>
            <a:off x="835025" y="760413"/>
            <a:ext cx="4978400" cy="3735387"/>
          </a:xfrm>
          <a:noFill/>
          <a:ln>
            <a:solidFill>
              <a:srgbClr val="000000"/>
            </a:solidFill>
            <a:miter lim="800000"/>
            <a:headEnd/>
            <a:tailEnd/>
          </a:ln>
        </p:spPr>
      </p:sp>
      <p:sp>
        <p:nvSpPr>
          <p:cNvPr id="33795" name="Rectangle 3"/>
          <p:cNvSpPr>
            <a:spLocks noGrp="1" noChangeArrowheads="1"/>
          </p:cNvSpPr>
          <p:nvPr>
            <p:ph type="body" idx="1"/>
          </p:nvPr>
        </p:nvSpPr>
        <p:spPr bwMode="auto">
          <a:xfrm>
            <a:off x="896938" y="4724400"/>
            <a:ext cx="4852987" cy="4497388"/>
          </a:xfrm>
          <a:noFill/>
        </p:spPr>
        <p:txBody>
          <a:bodyPr wrap="square" numCol="1" anchor="t" anchorCtr="0" compatLnSpc="1">
            <a:prstTxWarp prst="textNoShape">
              <a:avLst/>
            </a:prstTxWarp>
          </a:bodyPr>
          <a:lstStyle/>
          <a:p>
            <a:pPr>
              <a:spcBef>
                <a:spcPct val="0"/>
              </a:spcBef>
            </a:pPr>
            <a:r>
              <a:rPr lang="nl-NL" sz="1000" dirty="0" smtClean="0"/>
              <a:t>Om gesprekken met kinderen te kunnen voeren is het goed je bewust te zijn van alle aspecten van het zogenaamde </a:t>
            </a:r>
            <a:r>
              <a:rPr lang="nl-NL" sz="1000" dirty="0" err="1" smtClean="0"/>
              <a:t>taalleermechanisme</a:t>
            </a:r>
            <a:r>
              <a:rPr lang="nl-NL" sz="1000" dirty="0" smtClean="0"/>
              <a:t>. Taal- en denkontwikkeling vindt plaats als er taalaanbod is, als er voldoende ruimte is om te oefenen, te praten en wanneer er feedback van de leerkracht is op wat een kind zegt. Het is niet zo dat kinderen alleen taal leren door eerst woorden te leren, en die dan te gaan oefenen. Een groot deel van het leren gebeurt spelenderwijs tijdens het praten, tijdens het gesprek. Denk maar aan hoe jonge kinderen hun moedertaal leren: door te communiceren met hun vader of moeder.</a:t>
            </a:r>
          </a:p>
          <a:p>
            <a:pPr>
              <a:spcBef>
                <a:spcPct val="0"/>
              </a:spcBef>
            </a:pPr>
            <a:endParaRPr lang="nl-NL" sz="1000" dirty="0" smtClean="0"/>
          </a:p>
          <a:p>
            <a:pPr>
              <a:spcBef>
                <a:spcPct val="0"/>
              </a:spcBef>
            </a:pPr>
            <a:r>
              <a:rPr lang="nl-NL" sz="1000" b="1" u="sng" dirty="0" smtClean="0"/>
              <a:t>Bij ons gingen de ogen open toen we ons realiseerden hoe vaak we zelf aan het woord zijn. Dat is een belangrijk leerpunt voor ons geweest. </a:t>
            </a:r>
            <a:r>
              <a:rPr lang="nl-NL" sz="1000" dirty="0" smtClean="0"/>
              <a:t>Jonge kinderen hebben de ruimte nodig om na te denken of wat ze willen zeggen en hoe ze dat willen doen. We praten zelf de stiltes vol. We hebben geleerd om meer stiltes te laten vallen. Om niet te snel alweer een nieuwe vraag te stellen. Je hebt hier interactievaardigheden nodig waarmee je heel veel ruimte schept voor de kinderen om te denken en te praten, ook al doen ze dat met losse woorden, of met af en toe een woord en verder gebaren. In zulke communicatie leren kinderen juist al doende meer taal. Dan lever je taalaanbod op het moment dat het kind het nodig heeft!</a:t>
            </a:r>
          </a:p>
          <a:p>
            <a:pPr>
              <a:spcBef>
                <a:spcPct val="0"/>
              </a:spcBef>
            </a:pPr>
            <a:endParaRPr lang="en-US" sz="1000" dirty="0" smtClean="0"/>
          </a:p>
          <a:p>
            <a:pPr>
              <a:spcBef>
                <a:spcPct val="0"/>
              </a:spcBef>
            </a:pPr>
            <a:endParaRPr lang="nl-NL" sz="10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t>Uitleg T1: eerste taal die een kind leert</a:t>
            </a:r>
          </a:p>
          <a:p>
            <a:pPr>
              <a:spcBef>
                <a:spcPct val="0"/>
              </a:spcBef>
            </a:pPr>
            <a:r>
              <a:rPr lang="nl-NL" dirty="0" smtClean="0"/>
              <a:t>Uitleg</a:t>
            </a:r>
            <a:r>
              <a:rPr lang="nl-NL" baseline="0" dirty="0" smtClean="0"/>
              <a:t> T2: tweede taal die een kind leert</a:t>
            </a:r>
            <a:endParaRPr lang="nl-NL" dirty="0" smtClean="0"/>
          </a:p>
          <a:p>
            <a:pPr>
              <a:spcBef>
                <a:spcPct val="0"/>
              </a:spcBef>
            </a:pPr>
            <a:endParaRPr lang="nl-NL" dirty="0" smtClean="0"/>
          </a:p>
          <a:p>
            <a:pPr>
              <a:spcBef>
                <a:spcPct val="0"/>
              </a:spcBef>
            </a:pPr>
            <a:r>
              <a:rPr lang="nl-NL" dirty="0" smtClean="0"/>
              <a:t>We kunnen mooie gesprekken voeren met onze kinderen. Maar niet met allemaal. Er zijn kinderen die niet veel zeggen. Die in de zogenaamde stille periode zitten. Deze stille periode kan lang duren. We</a:t>
            </a:r>
            <a:r>
              <a:rPr lang="nl-NL" baseline="0" dirty="0" smtClean="0"/>
              <a:t> willen al direct met kinderen gaan communiceren omdat dat belangrijk is voor hun taalontwikkeling. </a:t>
            </a:r>
            <a:r>
              <a:rPr lang="nl-NL" dirty="0" smtClean="0"/>
              <a:t>Die stille periode betekent dus beslist niet dat we in de VVE niets kunnen doen, tot het kind er ‘vanzelf’ weer uit komt. We kunnen juist een heleboel doen, om hen er hen zoveel mogelijk uit</a:t>
            </a:r>
            <a:r>
              <a:rPr lang="nl-NL" baseline="0" dirty="0" smtClean="0"/>
              <a:t> te dagen om te communiceren</a:t>
            </a:r>
            <a:r>
              <a:rPr lang="nl-NL" dirty="0" smtClean="0"/>
              <a:t>.</a:t>
            </a:r>
          </a:p>
          <a:p>
            <a:pPr>
              <a:spcBef>
                <a:spcPct val="0"/>
              </a:spcBef>
            </a:pPr>
            <a:endParaRPr lang="nl-NL" dirty="0" smtClean="0"/>
          </a:p>
          <a:p>
            <a:pPr>
              <a:spcBef>
                <a:spcPct val="0"/>
              </a:spcBef>
            </a:pPr>
            <a:r>
              <a:rPr lang="nl-NL" b="1" u="none" noProof="0" dirty="0" smtClean="0"/>
              <a:t>Kortom: de stille periode willen we niet. We durven te zeggen dat er geen stille periode is als we kijken naar wat een kind laat zien </a:t>
            </a:r>
          </a:p>
          <a:p>
            <a:pPr>
              <a:spcBef>
                <a:spcPct val="0"/>
              </a:spcBef>
            </a:pPr>
            <a:endParaRPr lang="en-US" b="0" u="sng" dirty="0" smtClean="0"/>
          </a:p>
          <a:p>
            <a:pPr>
              <a:spcBef>
                <a:spcPct val="0"/>
              </a:spcBef>
            </a:pPr>
            <a:r>
              <a:rPr lang="nl-NL" b="0" u="sng" noProof="0" dirty="0" smtClean="0"/>
              <a:t>Denk er</a:t>
            </a:r>
            <a:r>
              <a:rPr lang="nl-NL" b="0" u="sng" baseline="0" noProof="0" dirty="0" smtClean="0"/>
              <a:t> aan dat de relatie tussen de leerkracht en het kind belangrijk is. Een goed contact is nodig zodat het kind zich vertrouwd voelt om met je te praten. Het kind voelt dat hij bij jou mag leren en fouten mag maken</a:t>
            </a:r>
          </a:p>
          <a:p>
            <a:pPr>
              <a:spcBef>
                <a:spcPct val="0"/>
              </a:spcBef>
            </a:pPr>
            <a:endParaRPr lang="en-US" b="1" u="none" baseline="0" dirty="0" smtClean="0"/>
          </a:p>
          <a:p>
            <a:pPr>
              <a:spcBef>
                <a:spcPct val="0"/>
              </a:spcBef>
            </a:pPr>
            <a:r>
              <a:rPr lang="nl-NL" b="1" u="none" dirty="0" smtClean="0"/>
              <a:t>Wat we met brokken taal bedoelen leggen</a:t>
            </a:r>
            <a:r>
              <a:rPr lang="nl-NL" b="1" u="none" baseline="0" dirty="0" smtClean="0"/>
              <a:t> we in de volgende dia uit</a:t>
            </a:r>
            <a:endParaRPr lang="nl-NL" b="1" u="none" dirty="0"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1B4615-CA8F-49D4-AABB-E7365D955030}" type="slidenum">
              <a:rPr lang="nl-NL">
                <a:cs typeface="Arial" charset="0"/>
              </a:rPr>
              <a:pPr fontAlgn="base">
                <a:spcBef>
                  <a:spcPct val="0"/>
                </a:spcBef>
                <a:spcAft>
                  <a:spcPct val="0"/>
                </a:spcAft>
              </a:pPr>
              <a:t>10</a:t>
            </a:fld>
            <a:endParaRPr lang="nl-N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78836" y="4429132"/>
            <a:ext cx="7772400" cy="857256"/>
          </a:xfrm>
        </p:spPr>
        <p:txBody>
          <a:bodyPr/>
          <a:lstStyle>
            <a:lvl1pPr algn="ctr">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66168" y="5500702"/>
            <a:ext cx="6400800" cy="709602"/>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van de modelondertitel te bewerken</a:t>
            </a:r>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
    <p:spTree>
      <p:nvGrpSpPr>
        <p:cNvPr id="1" name=""/>
        <p:cNvGrpSpPr/>
        <p:nvPr/>
      </p:nvGrpSpPr>
      <p:grpSpPr>
        <a:xfrm>
          <a:off x="0" y="0"/>
          <a:ext cx="0" cy="0"/>
          <a:chOff x="0" y="0"/>
          <a:chExt cx="0" cy="0"/>
        </a:xfrm>
      </p:grpSpPr>
      <p:sp>
        <p:nvSpPr>
          <p:cNvPr id="2" name="Titel 1"/>
          <p:cNvSpPr>
            <a:spLocks noGrp="1"/>
          </p:cNvSpPr>
          <p:nvPr>
            <p:ph type="title"/>
          </p:nvPr>
        </p:nvSpPr>
        <p:spPr>
          <a:xfrm>
            <a:off x="856800" y="572400"/>
            <a:ext cx="7830000" cy="918000"/>
          </a:xfrm>
        </p:spPr>
        <p:txBody>
          <a:bodyPr/>
          <a:lstStyle>
            <a:lvl1pPr>
              <a:defRPr/>
            </a:lvl1p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marL="0" indent="0">
              <a:buClr>
                <a:srgbClr val="EB2403"/>
              </a:buClr>
              <a:buFontTx/>
              <a:buNone/>
              <a:defRPr baseline="0"/>
            </a:lvl1pPr>
            <a:lvl2pPr>
              <a:buClr>
                <a:srgbClr val="EB2403"/>
              </a:buClr>
              <a:defRPr/>
            </a:lvl2pPr>
            <a:lvl3pPr>
              <a:buClr>
                <a:srgbClr val="EB2403"/>
              </a:buClr>
              <a:defRPr/>
            </a:lvl3pPr>
            <a:lvl4pPr>
              <a:buClr>
                <a:srgbClr val="EB2403"/>
              </a:buClr>
              <a:defRPr/>
            </a:lvl4pPr>
            <a:lvl5pPr>
              <a:buClr>
                <a:srgbClr val="EB2403"/>
              </a:buClr>
              <a:defRPr/>
            </a:lvl5pPr>
          </a:lstStyle>
          <a:p>
            <a:pPr lvl="0"/>
            <a:r>
              <a:rPr lang="nl-NL" dirty="0" smtClean="0"/>
              <a:t>Klik om de modelstijlen te bewerken</a:t>
            </a:r>
          </a:p>
        </p:txBody>
      </p:sp>
      <p:sp>
        <p:nvSpPr>
          <p:cNvPr id="4" name="Tijdelijke aanduiding voor dianummer 5"/>
          <p:cNvSpPr>
            <a:spLocks noGrp="1"/>
          </p:cNvSpPr>
          <p:nvPr>
            <p:ph type="sldNum" sz="quarter" idx="10"/>
          </p:nvPr>
        </p:nvSpPr>
        <p:spPr>
          <a:xfrm>
            <a:off x="857250" y="6286500"/>
            <a:ext cx="2133600" cy="365125"/>
          </a:xfrm>
        </p:spPr>
        <p:txBody>
          <a:bodyPr/>
          <a:lstStyle>
            <a:lvl1pPr>
              <a:defRPr/>
            </a:lvl1pPr>
          </a:lstStyle>
          <a:p>
            <a:pPr>
              <a:defRPr/>
            </a:pPr>
            <a:fld id="{ACD1FCCD-3026-4B71-B235-D44B28CC738B}" type="slidenum">
              <a:rPr lang="nl-NL"/>
              <a:pPr>
                <a:defRPr/>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psomming">
    <p:spTree>
      <p:nvGrpSpPr>
        <p:cNvPr id="1" name=""/>
        <p:cNvGrpSpPr/>
        <p:nvPr/>
      </p:nvGrpSpPr>
      <p:grpSpPr>
        <a:xfrm>
          <a:off x="0" y="0"/>
          <a:ext cx="0" cy="0"/>
          <a:chOff x="0" y="0"/>
          <a:chExt cx="0" cy="0"/>
        </a:xfrm>
      </p:grpSpPr>
      <p:sp>
        <p:nvSpPr>
          <p:cNvPr id="2" name="Titel 1"/>
          <p:cNvSpPr>
            <a:spLocks noGrp="1"/>
          </p:cNvSpPr>
          <p:nvPr>
            <p:ph type="title"/>
          </p:nvPr>
        </p:nvSpPr>
        <p:spPr>
          <a:xfrm>
            <a:off x="856800" y="572400"/>
            <a:ext cx="7830000" cy="918000"/>
          </a:xfrm>
        </p:spPr>
        <p:txBody>
          <a:bodyPr/>
          <a:lstStyle>
            <a:lvl1pPr>
              <a:defRPr/>
            </a:lvl1p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buClr>
                <a:srgbClr val="EB2403"/>
              </a:buClr>
              <a:buFont typeface="Arial" pitchFamily="34" charset="0"/>
              <a:buChar char="•"/>
              <a:defRPr baseline="0"/>
            </a:lvl1pPr>
            <a:lvl2pPr>
              <a:buClr>
                <a:srgbClr val="EB2403"/>
              </a:buClr>
              <a:defRPr/>
            </a:lvl2pPr>
            <a:lvl3pPr>
              <a:buClr>
                <a:srgbClr val="EB2403"/>
              </a:buClr>
              <a:defRPr/>
            </a:lvl3pPr>
            <a:lvl4pPr>
              <a:buClr>
                <a:srgbClr val="EB2403"/>
              </a:buClr>
              <a:defRPr/>
            </a:lvl4pPr>
            <a:lvl5pPr>
              <a:buClr>
                <a:srgbClr val="EB2403"/>
              </a:buClr>
              <a:defRPr/>
            </a:lvl5pPr>
          </a:lstStyle>
          <a:p>
            <a:pPr lvl="0"/>
            <a:r>
              <a:rPr lang="nl-NL" dirty="0" smtClean="0"/>
              <a:t>Klik om de modelstijlen te bewerken</a:t>
            </a:r>
          </a:p>
        </p:txBody>
      </p:sp>
      <p:sp>
        <p:nvSpPr>
          <p:cNvPr id="4" name="Tijdelijke aanduiding voor dianummer 5"/>
          <p:cNvSpPr>
            <a:spLocks noGrp="1"/>
          </p:cNvSpPr>
          <p:nvPr>
            <p:ph type="sldNum" sz="quarter" idx="10"/>
          </p:nvPr>
        </p:nvSpPr>
        <p:spPr>
          <a:xfrm>
            <a:off x="857250" y="6286500"/>
            <a:ext cx="2133600" cy="365125"/>
          </a:xfrm>
        </p:spPr>
        <p:txBody>
          <a:bodyPr/>
          <a:lstStyle>
            <a:lvl1pPr>
              <a:defRPr/>
            </a:lvl1pPr>
          </a:lstStyle>
          <a:p>
            <a:pPr>
              <a:defRPr/>
            </a:pPr>
            <a:fld id="{45121696-A06F-46CB-9291-B4012C8B1304}" type="slidenum">
              <a:rPr lang="nl-NL"/>
              <a:pPr>
                <a:defRPr/>
              </a:pPr>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elijken 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857224" y="1717668"/>
            <a:ext cx="37862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857224" y="2428867"/>
            <a:ext cx="3786214" cy="3697295"/>
          </a:xfrm>
        </p:spPr>
        <p:txBody>
          <a:bodyPr/>
          <a:lstStyle>
            <a:lvl1pPr>
              <a:buClr>
                <a:srgbClr val="EC2403"/>
              </a:buClr>
              <a:defRPr sz="2400"/>
            </a:lvl1pPr>
            <a:lvl2pPr>
              <a:buClr>
                <a:srgbClr val="EC2403"/>
              </a:buClr>
              <a:defRPr sz="2000"/>
            </a:lvl2pPr>
            <a:lvl3pPr>
              <a:buClr>
                <a:srgbClr val="EC2403"/>
              </a:buClr>
              <a:defRPr sz="1800"/>
            </a:lvl3pPr>
            <a:lvl4pPr>
              <a:buClr>
                <a:srgbClr val="EC2403"/>
              </a:buClr>
              <a:defRPr sz="1600"/>
            </a:lvl4pPr>
            <a:lvl5pPr>
              <a:buClr>
                <a:srgbClr val="EC2403"/>
              </a:buClr>
              <a:defRPr sz="1600"/>
            </a:lvl5pPr>
            <a:lvl6pPr>
              <a:defRPr sz="1600"/>
            </a:lvl6pPr>
            <a:lvl7pPr>
              <a:defRPr sz="1600"/>
            </a:lvl7pPr>
            <a:lvl8pPr>
              <a:defRPr sz="1600"/>
            </a:lvl8pPr>
            <a:lvl9pPr>
              <a:defRPr sz="1600"/>
            </a:lvl9pPr>
          </a:lstStyle>
          <a:p>
            <a:pPr lvl="0"/>
            <a:r>
              <a:rPr lang="nl-NL" dirty="0" smtClean="0"/>
              <a:t>Klik om de modelstijlen te bewerken</a:t>
            </a:r>
          </a:p>
        </p:txBody>
      </p:sp>
      <p:sp>
        <p:nvSpPr>
          <p:cNvPr id="5" name="Tijdelijke aanduiding voor tekst 4"/>
          <p:cNvSpPr>
            <a:spLocks noGrp="1"/>
          </p:cNvSpPr>
          <p:nvPr>
            <p:ph type="body" sz="quarter" idx="3"/>
          </p:nvPr>
        </p:nvSpPr>
        <p:spPr>
          <a:xfrm>
            <a:off x="4909415" y="1717668"/>
            <a:ext cx="3787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909415" y="2428867"/>
            <a:ext cx="3787701" cy="3697295"/>
          </a:xfrm>
        </p:spPr>
        <p:txBody>
          <a:bodyPr/>
          <a:lstStyle>
            <a:lvl1pPr>
              <a:buClr>
                <a:srgbClr val="EB2403"/>
              </a:buClr>
              <a:defRPr sz="2400"/>
            </a:lvl1pPr>
            <a:lvl2pPr>
              <a:buClr>
                <a:srgbClr val="EB2403"/>
              </a:buClr>
              <a:defRPr sz="2000"/>
            </a:lvl2pPr>
            <a:lvl3pPr>
              <a:buClr>
                <a:srgbClr val="EB2403"/>
              </a:buClr>
              <a:defRPr sz="1800"/>
            </a:lvl3pPr>
            <a:lvl4pPr>
              <a:buClr>
                <a:srgbClr val="EB2403"/>
              </a:buClr>
              <a:defRPr sz="1600"/>
            </a:lvl4pPr>
            <a:lvl5pPr>
              <a:buClr>
                <a:srgbClr val="EB2403"/>
              </a:buClr>
              <a:defRPr sz="1600"/>
            </a:lvl5pPr>
            <a:lvl6pPr>
              <a:defRPr sz="1600"/>
            </a:lvl6pPr>
            <a:lvl7pPr>
              <a:defRPr sz="1600"/>
            </a:lvl7pPr>
            <a:lvl8pPr>
              <a:defRPr sz="1600"/>
            </a:lvl8pPr>
            <a:lvl9pPr>
              <a:defRPr sz="1600"/>
            </a:lvl9pPr>
          </a:lstStyle>
          <a:p>
            <a:pPr lvl="0"/>
            <a:r>
              <a:rPr lang="nl-NL" dirty="0" smtClean="0"/>
              <a:t>Klik om de modelstijlen te bewerken</a:t>
            </a:r>
          </a:p>
        </p:txBody>
      </p:sp>
      <p:sp>
        <p:nvSpPr>
          <p:cNvPr id="7" name="Tijdelijke aanduiding voor dianummer 5"/>
          <p:cNvSpPr>
            <a:spLocks noGrp="1"/>
          </p:cNvSpPr>
          <p:nvPr>
            <p:ph type="sldNum" sz="quarter" idx="10"/>
          </p:nvPr>
        </p:nvSpPr>
        <p:spPr/>
        <p:txBody>
          <a:bodyPr/>
          <a:lstStyle>
            <a:lvl1pPr>
              <a:defRPr/>
            </a:lvl1pPr>
          </a:lstStyle>
          <a:p>
            <a:pPr>
              <a:defRPr/>
            </a:pPr>
            <a:fld id="{CAECD296-2876-45B0-A8D9-7BC3C53E16B1}" type="slidenum">
              <a:rPr lang="nl-NL"/>
              <a:pPr>
                <a:defRPr/>
              </a:pPr>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857224" y="1717668"/>
            <a:ext cx="37862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857224" y="2428867"/>
            <a:ext cx="3786214" cy="3697295"/>
          </a:xfrm>
        </p:spPr>
        <p:txBody>
          <a:bodyPr/>
          <a:lstStyle>
            <a:lvl1pPr marL="0" indent="0">
              <a:buClr>
                <a:srgbClr val="EC2403"/>
              </a:buClr>
              <a:buNone/>
              <a:defRPr sz="2400"/>
            </a:lvl1pPr>
            <a:lvl2pPr>
              <a:buClr>
                <a:srgbClr val="EC2403"/>
              </a:buClr>
              <a:defRPr sz="2000"/>
            </a:lvl2pPr>
            <a:lvl3pPr>
              <a:buClr>
                <a:srgbClr val="EC2403"/>
              </a:buClr>
              <a:defRPr sz="1800"/>
            </a:lvl3pPr>
            <a:lvl4pPr>
              <a:buClr>
                <a:srgbClr val="EC2403"/>
              </a:buClr>
              <a:defRPr sz="1600"/>
            </a:lvl4pPr>
            <a:lvl5pPr>
              <a:buClr>
                <a:srgbClr val="EC2403"/>
              </a:buClr>
              <a:defRPr sz="1600"/>
            </a:lvl5pPr>
            <a:lvl6pPr>
              <a:defRPr sz="1600"/>
            </a:lvl6pPr>
            <a:lvl7pPr>
              <a:defRPr sz="1600"/>
            </a:lvl7pPr>
            <a:lvl8pPr>
              <a:defRPr sz="1600"/>
            </a:lvl8pPr>
            <a:lvl9pPr>
              <a:defRPr sz="1600"/>
            </a:lvl9pPr>
          </a:lstStyle>
          <a:p>
            <a:pPr lvl="0"/>
            <a:r>
              <a:rPr lang="nl-NL" dirty="0" smtClean="0"/>
              <a:t>Klik om de modelstijlen te bewerken</a:t>
            </a:r>
          </a:p>
        </p:txBody>
      </p:sp>
      <p:sp>
        <p:nvSpPr>
          <p:cNvPr id="5" name="Tijdelijke aanduiding voor tekst 4"/>
          <p:cNvSpPr>
            <a:spLocks noGrp="1"/>
          </p:cNvSpPr>
          <p:nvPr>
            <p:ph type="body" sz="quarter" idx="3"/>
          </p:nvPr>
        </p:nvSpPr>
        <p:spPr>
          <a:xfrm>
            <a:off x="4909415" y="1717668"/>
            <a:ext cx="3787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909415" y="2428867"/>
            <a:ext cx="3787701" cy="3697295"/>
          </a:xfrm>
        </p:spPr>
        <p:txBody>
          <a:bodyPr/>
          <a:lstStyle>
            <a:lvl1pPr marL="0" indent="0">
              <a:buClr>
                <a:srgbClr val="EB2403"/>
              </a:buClr>
              <a:buNone/>
              <a:defRPr sz="2400" baseline="0"/>
            </a:lvl1pPr>
            <a:lvl2pPr>
              <a:buClr>
                <a:srgbClr val="EB2403"/>
              </a:buClr>
              <a:defRPr sz="2000"/>
            </a:lvl2pPr>
            <a:lvl3pPr>
              <a:buClr>
                <a:srgbClr val="EB2403"/>
              </a:buClr>
              <a:defRPr sz="1800"/>
            </a:lvl3pPr>
            <a:lvl4pPr>
              <a:buClr>
                <a:srgbClr val="EB2403"/>
              </a:buClr>
              <a:defRPr sz="1600"/>
            </a:lvl4pPr>
            <a:lvl5pPr>
              <a:buClr>
                <a:srgbClr val="EB2403"/>
              </a:buClr>
              <a:defRPr sz="1600"/>
            </a:lvl5pPr>
            <a:lvl6pPr>
              <a:defRPr sz="1600"/>
            </a:lvl6pPr>
            <a:lvl7pPr>
              <a:defRPr sz="1600"/>
            </a:lvl7pPr>
            <a:lvl8pPr>
              <a:defRPr sz="1600"/>
            </a:lvl8pPr>
            <a:lvl9pPr>
              <a:defRPr sz="1600"/>
            </a:lvl9pPr>
          </a:lstStyle>
          <a:p>
            <a:pPr lvl="0"/>
            <a:r>
              <a:rPr lang="nl-NL" dirty="0" smtClean="0"/>
              <a:t>Klik om de modelstijlen te bewerken</a:t>
            </a:r>
          </a:p>
        </p:txBody>
      </p:sp>
      <p:sp>
        <p:nvSpPr>
          <p:cNvPr id="7" name="Tijdelijke aanduiding voor dianummer 5"/>
          <p:cNvSpPr>
            <a:spLocks noGrp="1"/>
          </p:cNvSpPr>
          <p:nvPr>
            <p:ph type="sldNum" sz="quarter" idx="10"/>
          </p:nvPr>
        </p:nvSpPr>
        <p:spPr/>
        <p:txBody>
          <a:bodyPr/>
          <a:lstStyle>
            <a:lvl1pPr>
              <a:defRPr/>
            </a:lvl1pPr>
          </a:lstStyle>
          <a:p>
            <a:pPr>
              <a:defRPr/>
            </a:pPr>
            <a:fld id="{7BFC2AB8-B165-458C-BFF5-59C96956083B}" type="slidenum">
              <a:rPr lang="nl-NL"/>
              <a:pPr>
                <a:defRPr/>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351480" cy="566738"/>
          </a:xfrm>
        </p:spPr>
        <p:txBody>
          <a:bodyPr anchor="b"/>
          <a:lstStyle>
            <a:lvl1pPr algn="l">
              <a:defRPr sz="2000" b="1"/>
            </a:lvl1pPr>
          </a:lstStyle>
          <a:p>
            <a:r>
              <a:rPr lang="nl-NL" dirty="0" smtClean="0"/>
              <a:t>Klik om de stijl te bewerken</a:t>
            </a:r>
            <a:endParaRPr lang="nl-NL" dirty="0"/>
          </a:p>
        </p:txBody>
      </p:sp>
      <p:sp>
        <p:nvSpPr>
          <p:cNvPr id="3" name="Tijdelijke aanduiding voor afbeelding 2"/>
          <p:cNvSpPr>
            <a:spLocks noGrp="1"/>
          </p:cNvSpPr>
          <p:nvPr>
            <p:ph type="pic" idx="1"/>
          </p:nvPr>
        </p:nvSpPr>
        <p:spPr>
          <a:xfrm>
            <a:off x="1804207" y="711645"/>
            <a:ext cx="5337652" cy="40032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dirty="0" smtClean="0"/>
              <a:t>Klik op het pictogram als u een afbeelding wilt toevoegen</a:t>
            </a:r>
            <a:endParaRPr lang="nl-NL" noProof="0" dirty="0"/>
          </a:p>
        </p:txBody>
      </p:sp>
      <p:sp>
        <p:nvSpPr>
          <p:cNvPr id="4" name="Tijdelijke aanduiding voor tekst 3"/>
          <p:cNvSpPr>
            <a:spLocks noGrp="1"/>
          </p:cNvSpPr>
          <p:nvPr>
            <p:ph type="body" sz="half" idx="2"/>
          </p:nvPr>
        </p:nvSpPr>
        <p:spPr>
          <a:xfrm>
            <a:off x="1792288" y="5367338"/>
            <a:ext cx="5351480" cy="7850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ianummer 5"/>
          <p:cNvSpPr>
            <a:spLocks noGrp="1"/>
          </p:cNvSpPr>
          <p:nvPr>
            <p:ph type="sldNum" sz="quarter" idx="10"/>
          </p:nvPr>
        </p:nvSpPr>
        <p:spPr/>
        <p:txBody>
          <a:bodyPr/>
          <a:lstStyle>
            <a:lvl1pPr>
              <a:defRPr/>
            </a:lvl1pPr>
          </a:lstStyle>
          <a:p>
            <a:pPr>
              <a:defRPr/>
            </a:pPr>
            <a:fld id="{FC5EFAF5-1213-42B4-BBDE-FF522CD8DCAE}" type="slidenum">
              <a:rPr lang="nl-NL"/>
              <a:pPr>
                <a:defRPr/>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857250" y="571500"/>
            <a:ext cx="7829550" cy="917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titel in te voegen</a:t>
            </a:r>
          </a:p>
        </p:txBody>
      </p:sp>
      <p:sp>
        <p:nvSpPr>
          <p:cNvPr id="1027" name="Tijdelijke aanduiding voor tekst 2"/>
          <p:cNvSpPr>
            <a:spLocks noGrp="1"/>
          </p:cNvSpPr>
          <p:nvPr>
            <p:ph type="body" idx="1"/>
          </p:nvPr>
        </p:nvSpPr>
        <p:spPr bwMode="auto">
          <a:xfrm>
            <a:off x="857250" y="1600200"/>
            <a:ext cx="78295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a:p>
            <a:pPr lvl="4"/>
            <a:endParaRPr lang="nl-NL" smtClean="0"/>
          </a:p>
          <a:p>
            <a:pPr lvl="4"/>
            <a:endParaRPr lang="nl-NL" smtClean="0"/>
          </a:p>
        </p:txBody>
      </p:sp>
      <p:sp>
        <p:nvSpPr>
          <p:cNvPr id="6" name="Tijdelijke aanduiding voor dianummer 5"/>
          <p:cNvSpPr>
            <a:spLocks noGrp="1"/>
          </p:cNvSpPr>
          <p:nvPr>
            <p:ph type="sldNum" sz="quarter" idx="4"/>
          </p:nvPr>
        </p:nvSpPr>
        <p:spPr>
          <a:xfrm>
            <a:off x="857250" y="6286500"/>
            <a:ext cx="202565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FB0D6092-90F4-40DA-8B2A-9CCC8DC0977C}" type="slidenum">
              <a:rPr lang="nl-NL"/>
              <a:pPr>
                <a:defRPr/>
              </a:pPr>
              <a:t>‹nr.›</a:t>
            </a:fld>
            <a:endParaRPr lang="nl-NL" dirty="0"/>
          </a:p>
        </p:txBody>
      </p:sp>
      <p:sp>
        <p:nvSpPr>
          <p:cNvPr id="5" name="Rechthoek 4"/>
          <p:cNvSpPr/>
          <p:nvPr userDrawn="1"/>
        </p:nvSpPr>
        <p:spPr>
          <a:xfrm>
            <a:off x="1357313" y="6429375"/>
            <a:ext cx="5715000" cy="307975"/>
          </a:xfrm>
          <a:prstGeom prst="rect">
            <a:avLst/>
          </a:prstGeom>
        </p:spPr>
        <p:txBody>
          <a:bodyPr>
            <a:spAutoFit/>
          </a:bodyPr>
          <a:lstStyle/>
          <a:p>
            <a:pPr algn="r" fontAlgn="auto">
              <a:spcBef>
                <a:spcPts val="0"/>
              </a:spcBef>
              <a:spcAft>
                <a:spcPts val="0"/>
              </a:spcAft>
              <a:defRPr/>
            </a:pPr>
            <a:r>
              <a:rPr lang="nl-NL" sz="1400" dirty="0">
                <a:solidFill>
                  <a:srgbClr val="33CCCC"/>
                </a:solidFill>
                <a:latin typeface="+mn-lt"/>
                <a:cs typeface="Times New Roman" charset="0"/>
              </a:rPr>
              <a:t>Lectoraat </a:t>
            </a:r>
            <a:r>
              <a:rPr lang="nl-NL" sz="1400" b="1" dirty="0">
                <a:solidFill>
                  <a:srgbClr val="33CCCC"/>
                </a:solidFill>
                <a:latin typeface="+mn-lt"/>
                <a:cs typeface="Times New Roman" charset="0"/>
              </a:rPr>
              <a:t>Interactie en taalbeleid</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66" r:id="rId4"/>
    <p:sldLayoutId id="2147483665" r:id="rId5"/>
    <p:sldLayoutId id="2147483664" r:id="rId6"/>
  </p:sldLayoutIdLst>
  <p:hf hdr="0" ftr="0" dt="0"/>
  <p:txStyles>
    <p:titleStyle>
      <a:lvl1pPr algn="l" rtl="0" fontAlgn="base">
        <a:spcBef>
          <a:spcPct val="0"/>
        </a:spcBef>
        <a:spcAft>
          <a:spcPct val="0"/>
        </a:spcAft>
        <a:defRPr sz="4400" kern="1200">
          <a:solidFill>
            <a:srgbClr val="646464"/>
          </a:solidFill>
          <a:latin typeface="+mj-lt"/>
          <a:ea typeface="+mj-ea"/>
          <a:cs typeface="+mj-cs"/>
        </a:defRPr>
      </a:lvl1pPr>
      <a:lvl2pPr algn="l" rtl="0" fontAlgn="base">
        <a:spcBef>
          <a:spcPct val="0"/>
        </a:spcBef>
        <a:spcAft>
          <a:spcPct val="0"/>
        </a:spcAft>
        <a:defRPr sz="4400">
          <a:solidFill>
            <a:srgbClr val="646464"/>
          </a:solidFill>
          <a:latin typeface="Calibri" pitchFamily="34" charset="0"/>
        </a:defRPr>
      </a:lvl2pPr>
      <a:lvl3pPr algn="l" rtl="0" fontAlgn="base">
        <a:spcBef>
          <a:spcPct val="0"/>
        </a:spcBef>
        <a:spcAft>
          <a:spcPct val="0"/>
        </a:spcAft>
        <a:defRPr sz="4400">
          <a:solidFill>
            <a:srgbClr val="646464"/>
          </a:solidFill>
          <a:latin typeface="Calibri" pitchFamily="34" charset="0"/>
        </a:defRPr>
      </a:lvl3pPr>
      <a:lvl4pPr algn="l" rtl="0" fontAlgn="base">
        <a:spcBef>
          <a:spcPct val="0"/>
        </a:spcBef>
        <a:spcAft>
          <a:spcPct val="0"/>
        </a:spcAft>
        <a:defRPr sz="4400">
          <a:solidFill>
            <a:srgbClr val="646464"/>
          </a:solidFill>
          <a:latin typeface="Calibri" pitchFamily="34" charset="0"/>
        </a:defRPr>
      </a:lvl4pPr>
      <a:lvl5pPr algn="l" rtl="0" fontAlgn="base">
        <a:spcBef>
          <a:spcPct val="0"/>
        </a:spcBef>
        <a:spcAft>
          <a:spcPct val="0"/>
        </a:spcAft>
        <a:defRPr sz="4400">
          <a:solidFill>
            <a:srgbClr val="646464"/>
          </a:solidFill>
          <a:latin typeface="Calibri" pitchFamily="34" charset="0"/>
        </a:defRPr>
      </a:lvl5pPr>
      <a:lvl6pPr marL="457200" algn="l" rtl="0" fontAlgn="base">
        <a:spcBef>
          <a:spcPct val="0"/>
        </a:spcBef>
        <a:spcAft>
          <a:spcPct val="0"/>
        </a:spcAft>
        <a:defRPr sz="4400">
          <a:solidFill>
            <a:srgbClr val="646464"/>
          </a:solidFill>
          <a:latin typeface="Calibri" pitchFamily="34" charset="0"/>
        </a:defRPr>
      </a:lvl6pPr>
      <a:lvl7pPr marL="914400" algn="l" rtl="0" fontAlgn="base">
        <a:spcBef>
          <a:spcPct val="0"/>
        </a:spcBef>
        <a:spcAft>
          <a:spcPct val="0"/>
        </a:spcAft>
        <a:defRPr sz="4400">
          <a:solidFill>
            <a:srgbClr val="646464"/>
          </a:solidFill>
          <a:latin typeface="Calibri" pitchFamily="34" charset="0"/>
        </a:defRPr>
      </a:lvl7pPr>
      <a:lvl8pPr marL="1371600" algn="l" rtl="0" fontAlgn="base">
        <a:spcBef>
          <a:spcPct val="0"/>
        </a:spcBef>
        <a:spcAft>
          <a:spcPct val="0"/>
        </a:spcAft>
        <a:defRPr sz="4400">
          <a:solidFill>
            <a:srgbClr val="646464"/>
          </a:solidFill>
          <a:latin typeface="Calibri" pitchFamily="34" charset="0"/>
        </a:defRPr>
      </a:lvl8pPr>
      <a:lvl9pPr marL="1828800" algn="l" rtl="0" fontAlgn="base">
        <a:spcBef>
          <a:spcPct val="0"/>
        </a:spcBef>
        <a:spcAft>
          <a:spcPct val="0"/>
        </a:spcAft>
        <a:defRPr sz="4400">
          <a:solidFill>
            <a:srgbClr val="646464"/>
          </a:solidFill>
          <a:latin typeface="Calibri" pitchFamily="34" charset="0"/>
        </a:defRPr>
      </a:lvl9pPr>
    </p:titleStyle>
    <p:bodyStyle>
      <a:lvl1pPr marL="342900" indent="-342900" algn="l" rtl="0" fontAlgn="base">
        <a:spcBef>
          <a:spcPct val="20000"/>
        </a:spcBef>
        <a:spcAft>
          <a:spcPct val="0"/>
        </a:spcAft>
        <a:buClr>
          <a:srgbClr val="EB2403"/>
        </a:buClr>
        <a:buFont typeface="Arial" charset="0"/>
        <a:buChar char="•"/>
        <a:defRPr sz="3200" kern="1200">
          <a:solidFill>
            <a:srgbClr val="646464"/>
          </a:solidFill>
          <a:latin typeface="+mn-lt"/>
          <a:ea typeface="+mn-ea"/>
          <a:cs typeface="+mn-cs"/>
        </a:defRPr>
      </a:lvl1pPr>
      <a:lvl2pPr marL="742950" indent="-285750" algn="l" rtl="0" fontAlgn="base">
        <a:spcBef>
          <a:spcPct val="20000"/>
        </a:spcBef>
        <a:spcAft>
          <a:spcPct val="0"/>
        </a:spcAft>
        <a:buClr>
          <a:srgbClr val="EB2403"/>
        </a:buClr>
        <a:buFont typeface="Arial" charset="0"/>
        <a:buChar char="–"/>
        <a:defRPr sz="2800" kern="1200">
          <a:solidFill>
            <a:srgbClr val="646464"/>
          </a:solidFill>
          <a:latin typeface="+mn-lt"/>
          <a:ea typeface="+mn-ea"/>
          <a:cs typeface="+mn-cs"/>
        </a:defRPr>
      </a:lvl2pPr>
      <a:lvl3pPr marL="1143000" indent="-228600" algn="l" rtl="0" fontAlgn="base">
        <a:spcBef>
          <a:spcPct val="20000"/>
        </a:spcBef>
        <a:spcAft>
          <a:spcPct val="0"/>
        </a:spcAft>
        <a:buClr>
          <a:srgbClr val="EB2403"/>
        </a:buClr>
        <a:buFont typeface="Arial" charset="0"/>
        <a:buChar char="•"/>
        <a:defRPr sz="2400" kern="1200">
          <a:solidFill>
            <a:srgbClr val="646464"/>
          </a:solidFill>
          <a:latin typeface="+mn-lt"/>
          <a:ea typeface="+mn-ea"/>
          <a:cs typeface="+mn-cs"/>
        </a:defRPr>
      </a:lvl3pPr>
      <a:lvl4pPr marL="1600200" indent="-228600" algn="l" rtl="0" fontAlgn="base">
        <a:spcBef>
          <a:spcPct val="20000"/>
        </a:spcBef>
        <a:spcAft>
          <a:spcPct val="0"/>
        </a:spcAft>
        <a:buClr>
          <a:srgbClr val="EB2403"/>
        </a:buClr>
        <a:buFont typeface="Arial" charset="0"/>
        <a:buChar char="–"/>
        <a:defRPr sz="2000" kern="1200">
          <a:solidFill>
            <a:srgbClr val="646464"/>
          </a:solidFill>
          <a:latin typeface="+mn-lt"/>
          <a:ea typeface="+mn-ea"/>
          <a:cs typeface="+mn-cs"/>
        </a:defRPr>
      </a:lvl4pPr>
      <a:lvl5pPr marL="2057400" indent="-228600" algn="l" rtl="0" fontAlgn="base">
        <a:spcBef>
          <a:spcPct val="20000"/>
        </a:spcBef>
        <a:spcAft>
          <a:spcPct val="0"/>
        </a:spcAft>
        <a:buClr>
          <a:srgbClr val="EB2403"/>
        </a:buClr>
        <a:buFont typeface="Arial" charset="0"/>
        <a:buChar char="»"/>
        <a:defRPr sz="2000" kern="1200">
          <a:solidFill>
            <a:srgbClr val="64646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arnixacademie.nl/marnix-academie/kennisontwikkeling/lectoraten/interactie-en-taalbeleid.asp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9156988" cy="6858000"/>
          </a:xfrm>
        </p:spPr>
      </p:pic>
      <p:sp>
        <p:nvSpPr>
          <p:cNvPr id="4" name="Tijdelijke aanduiding voor dianummer 3"/>
          <p:cNvSpPr>
            <a:spLocks noGrp="1"/>
          </p:cNvSpPr>
          <p:nvPr>
            <p:ph type="sldNum" sz="quarter" idx="10"/>
          </p:nvPr>
        </p:nvSpPr>
        <p:spPr/>
        <p:txBody>
          <a:bodyPr/>
          <a:lstStyle/>
          <a:p>
            <a:pPr>
              <a:defRPr/>
            </a:pPr>
            <a:fld id="{ACD1FCCD-3026-4B71-B235-D44B28CC738B}" type="slidenum">
              <a:rPr lang="nl-NL" smtClean="0"/>
              <a:pPr>
                <a:defRPr/>
              </a:pPr>
              <a:t>1</a:t>
            </a:fld>
            <a:endParaRPr lang="nl-NL" dirty="0"/>
          </a:p>
        </p:txBody>
      </p:sp>
    </p:spTree>
    <p:extLst>
      <p:ext uri="{BB962C8B-B14F-4D97-AF65-F5344CB8AC3E}">
        <p14:creationId xmlns:p14="http://schemas.microsoft.com/office/powerpoint/2010/main" val="45964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50" y="573088"/>
            <a:ext cx="7829550" cy="917575"/>
          </a:xfrm>
        </p:spPr>
        <p:txBody>
          <a:bodyPr rtlCol="0">
            <a:normAutofit fontScale="90000"/>
          </a:bodyPr>
          <a:lstStyle/>
          <a:p>
            <a:pPr fontAlgn="auto">
              <a:spcAft>
                <a:spcPts val="0"/>
              </a:spcAft>
              <a:defRPr/>
            </a:pPr>
            <a:r>
              <a:rPr lang="nl-NL" dirty="0" smtClean="0"/>
              <a:t>De stille periode, hoe stil is die eigenlijk?</a:t>
            </a:r>
            <a:endParaRPr lang="nl-NL" dirty="0"/>
          </a:p>
        </p:txBody>
      </p:sp>
      <p:sp>
        <p:nvSpPr>
          <p:cNvPr id="3" name="Tijdelijke aanduiding voor inhoud 2"/>
          <p:cNvSpPr>
            <a:spLocks noGrp="1"/>
          </p:cNvSpPr>
          <p:nvPr>
            <p:ph idx="1"/>
          </p:nvPr>
        </p:nvSpPr>
        <p:spPr/>
        <p:txBody>
          <a:bodyPr rtlCol="0">
            <a:normAutofit/>
          </a:bodyPr>
          <a:lstStyle/>
          <a:p>
            <a:pPr fontAlgn="auto">
              <a:spcAft>
                <a:spcPts val="0"/>
              </a:spcAft>
              <a:defRPr/>
            </a:pPr>
            <a:r>
              <a:rPr lang="nl-NL" dirty="0" smtClean="0"/>
              <a:t>In de stille periode:</a:t>
            </a:r>
          </a:p>
          <a:p>
            <a:pPr marL="457200" indent="-457200" fontAlgn="auto">
              <a:spcAft>
                <a:spcPts val="0"/>
              </a:spcAft>
              <a:buFont typeface="Arial"/>
              <a:buChar char="•"/>
              <a:defRPr/>
            </a:pPr>
            <a:r>
              <a:rPr lang="nl-NL" dirty="0" smtClean="0"/>
              <a:t>zegt het kind vaak niets of niet veel in T2</a:t>
            </a:r>
          </a:p>
          <a:p>
            <a:pPr marL="457200" indent="-457200" fontAlgn="auto">
              <a:spcAft>
                <a:spcPts val="0"/>
              </a:spcAft>
              <a:buFont typeface="Arial"/>
              <a:buChar char="•"/>
              <a:defRPr/>
            </a:pPr>
            <a:r>
              <a:rPr lang="nl-NL" dirty="0" smtClean="0"/>
              <a:t>communiceert het kind met handelingen en/of in de eigen taal</a:t>
            </a:r>
          </a:p>
          <a:p>
            <a:pPr marL="457200" indent="-457200" fontAlgn="auto">
              <a:spcAft>
                <a:spcPts val="0"/>
              </a:spcAft>
              <a:buFont typeface="Arial"/>
              <a:buChar char="•"/>
              <a:defRPr/>
            </a:pPr>
            <a:r>
              <a:rPr lang="nl-NL" dirty="0" smtClean="0"/>
              <a:t>oefent het kind voor zichzelf in T2: fluisterend, of als het alleen bezig is</a:t>
            </a:r>
          </a:p>
          <a:p>
            <a:pPr marL="457200" indent="-457200" fontAlgn="auto">
              <a:spcAft>
                <a:spcPts val="0"/>
              </a:spcAft>
              <a:buFont typeface="Arial"/>
              <a:buChar char="•"/>
              <a:defRPr/>
            </a:pPr>
            <a:r>
              <a:rPr lang="nl-NL" dirty="0" smtClean="0"/>
              <a:t>gebruikt het kind 1 los woord in T2</a:t>
            </a:r>
          </a:p>
          <a:p>
            <a:pPr marL="457200" indent="-457200" fontAlgn="auto">
              <a:spcAft>
                <a:spcPts val="0"/>
              </a:spcAft>
              <a:buFont typeface="Arial"/>
              <a:buChar char="•"/>
              <a:defRPr/>
            </a:pPr>
            <a:r>
              <a:rPr lang="nl-NL" dirty="0" smtClean="0"/>
              <a:t>gebruikt het kind ‘brokken taal’ als routine</a:t>
            </a:r>
          </a:p>
          <a:p>
            <a:pPr fontAlgn="auto">
              <a:spcAft>
                <a:spcPts val="0"/>
              </a:spcAft>
              <a:defRPr/>
            </a:pPr>
            <a:endParaRPr lang="en-GB" dirty="0" smtClean="0"/>
          </a:p>
        </p:txBody>
      </p:sp>
      <p:sp>
        <p:nvSpPr>
          <p:cNvPr id="18435"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5B9EB3-4DDA-47C7-8749-3089FC823BF7}" type="slidenum">
              <a:rPr lang="nl-NL">
                <a:solidFill>
                  <a:srgbClr val="898989"/>
                </a:solidFill>
                <a:cs typeface="Arial" charset="0"/>
              </a:rPr>
              <a:pPr fontAlgn="base">
                <a:spcBef>
                  <a:spcPct val="0"/>
                </a:spcBef>
                <a:spcAft>
                  <a:spcPct val="0"/>
                </a:spcAft>
              </a:pPr>
              <a:t>10</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a:xfrm>
            <a:off x="857250" y="573088"/>
            <a:ext cx="7829550" cy="917575"/>
          </a:xfrm>
        </p:spPr>
        <p:txBody>
          <a:bodyPr/>
          <a:lstStyle/>
          <a:p>
            <a:r>
              <a:rPr lang="en-GB" smtClean="0"/>
              <a:t>Help met </a:t>
            </a:r>
            <a:r>
              <a:rPr lang="nl-NL" smtClean="0"/>
              <a:t>zinvolle</a:t>
            </a:r>
            <a:r>
              <a:rPr lang="en-GB" smtClean="0"/>
              <a:t> </a:t>
            </a:r>
            <a:r>
              <a:rPr lang="nl-NL" smtClean="0"/>
              <a:t>brokken…</a:t>
            </a:r>
          </a:p>
        </p:txBody>
      </p:sp>
      <p:sp>
        <p:nvSpPr>
          <p:cNvPr id="3" name="Tijdelijke aanduiding voor inhoud 2"/>
          <p:cNvSpPr>
            <a:spLocks noGrp="1"/>
          </p:cNvSpPr>
          <p:nvPr>
            <p:ph idx="1"/>
          </p:nvPr>
        </p:nvSpPr>
        <p:spPr/>
        <p:txBody>
          <a:bodyPr rtlCol="0">
            <a:normAutofit fontScale="92500" lnSpcReduction="20000"/>
          </a:bodyPr>
          <a:lstStyle/>
          <a:p>
            <a:pPr fontAlgn="auto">
              <a:spcAft>
                <a:spcPts val="0"/>
              </a:spcAft>
              <a:defRPr/>
            </a:pPr>
            <a:r>
              <a:rPr lang="nl-NL" dirty="0" smtClean="0"/>
              <a:t>In groepsroutines: </a:t>
            </a:r>
          </a:p>
          <a:p>
            <a:pPr marL="457200" indent="-457200" fontAlgn="auto">
              <a:spcAft>
                <a:spcPts val="0"/>
              </a:spcAft>
              <a:buFontTx/>
              <a:buChar char="-"/>
              <a:defRPr/>
            </a:pPr>
            <a:r>
              <a:rPr lang="nl-NL" dirty="0" smtClean="0"/>
              <a:t>namen lezen </a:t>
            </a:r>
            <a:r>
              <a:rPr lang="nl-NL" dirty="0" smtClean="0">
                <a:sym typeface="Wingdings"/>
              </a:rPr>
              <a:t> “goeiemorgen, juf”</a:t>
            </a:r>
          </a:p>
          <a:p>
            <a:pPr marL="457200" indent="-457200" fontAlgn="auto">
              <a:spcAft>
                <a:spcPts val="0"/>
              </a:spcAft>
              <a:buFontTx/>
              <a:buChar char="-"/>
              <a:defRPr/>
            </a:pPr>
            <a:r>
              <a:rPr lang="nl-NL" dirty="0" smtClean="0">
                <a:sym typeface="Wingdings"/>
              </a:rPr>
              <a:t>bij het weggaan  “tot morgen, juf”</a:t>
            </a:r>
          </a:p>
          <a:p>
            <a:pPr marL="457200" indent="-457200" fontAlgn="auto">
              <a:spcAft>
                <a:spcPts val="0"/>
              </a:spcAft>
              <a:buFontTx/>
              <a:buChar char="-"/>
              <a:defRPr/>
            </a:pPr>
            <a:r>
              <a:rPr lang="nl-NL" dirty="0" smtClean="0">
                <a:solidFill>
                  <a:srgbClr val="00B050"/>
                </a:solidFill>
                <a:sym typeface="Wingdings"/>
              </a:rPr>
              <a:t>Bij het aanwijzen verwoorden wat een kind doet</a:t>
            </a:r>
          </a:p>
          <a:p>
            <a:pPr fontAlgn="auto">
              <a:spcAft>
                <a:spcPts val="0"/>
              </a:spcAft>
              <a:defRPr/>
            </a:pPr>
            <a:r>
              <a:rPr lang="nl-NL" dirty="0" smtClean="0">
                <a:sym typeface="Wingdings"/>
              </a:rPr>
              <a:t>In spel:</a:t>
            </a:r>
          </a:p>
          <a:p>
            <a:pPr marL="457200" indent="-457200" fontAlgn="auto">
              <a:spcAft>
                <a:spcPts val="0"/>
              </a:spcAft>
              <a:buFontTx/>
              <a:buChar char="-"/>
              <a:defRPr/>
            </a:pPr>
            <a:r>
              <a:rPr lang="nl-NL" dirty="0" smtClean="0">
                <a:sym typeface="Wingdings"/>
              </a:rPr>
              <a:t>in de </a:t>
            </a:r>
            <a:r>
              <a:rPr lang="nl-NL" dirty="0" err="1" smtClean="0">
                <a:sym typeface="Wingdings"/>
              </a:rPr>
              <a:t>huishoek</a:t>
            </a:r>
            <a:r>
              <a:rPr lang="nl-NL" dirty="0" smtClean="0">
                <a:sym typeface="Wingdings"/>
              </a:rPr>
              <a:t>  “kom maar binnen”</a:t>
            </a:r>
          </a:p>
          <a:p>
            <a:pPr marL="457200" indent="-457200" fontAlgn="auto">
              <a:spcAft>
                <a:spcPts val="0"/>
              </a:spcAft>
              <a:buFontTx/>
              <a:buChar char="-"/>
              <a:defRPr/>
            </a:pPr>
            <a:r>
              <a:rPr lang="nl-NL" dirty="0" smtClean="0">
                <a:sym typeface="Wingdings"/>
              </a:rPr>
              <a:t>in de </a:t>
            </a:r>
            <a:r>
              <a:rPr lang="nl-NL" dirty="0" err="1" smtClean="0">
                <a:sym typeface="Wingdings"/>
              </a:rPr>
              <a:t>bouwhoek</a:t>
            </a:r>
            <a:r>
              <a:rPr lang="nl-NL" dirty="0" smtClean="0">
                <a:sym typeface="Wingdings"/>
              </a:rPr>
              <a:t>  “mag ik die?”</a:t>
            </a:r>
          </a:p>
          <a:p>
            <a:pPr marL="457200" indent="-457200" fontAlgn="auto">
              <a:spcAft>
                <a:spcPts val="0"/>
              </a:spcAft>
              <a:buFontTx/>
              <a:buChar char="-"/>
              <a:defRPr/>
            </a:pPr>
            <a:r>
              <a:rPr lang="nl-NL" dirty="0" smtClean="0">
                <a:sym typeface="Wingdings"/>
              </a:rPr>
              <a:t>in de winkel  	“ik wil die graag”</a:t>
            </a:r>
          </a:p>
          <a:p>
            <a:pPr fontAlgn="auto">
              <a:spcAft>
                <a:spcPts val="0"/>
              </a:spcAft>
              <a:defRPr/>
            </a:pPr>
            <a:r>
              <a:rPr lang="nl-NL" dirty="0" smtClean="0">
                <a:sym typeface="Wingdings"/>
              </a:rPr>
              <a:t>	                           	“hoeveel kost dat?”</a:t>
            </a:r>
          </a:p>
        </p:txBody>
      </p:sp>
      <p:sp>
        <p:nvSpPr>
          <p:cNvPr id="20483"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A662E9-1EAC-4073-A448-9711D1FA8E53}" type="slidenum">
              <a:rPr lang="nl-NL">
                <a:solidFill>
                  <a:srgbClr val="898989"/>
                </a:solidFill>
                <a:cs typeface="Arial" charset="0"/>
              </a:rPr>
              <a:pPr fontAlgn="base">
                <a:spcBef>
                  <a:spcPct val="0"/>
                </a:spcBef>
                <a:spcAft>
                  <a:spcPct val="0"/>
                </a:spcAft>
              </a:pPr>
              <a:t>11</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xfrm>
            <a:off x="857250" y="573088"/>
            <a:ext cx="7829550" cy="917575"/>
          </a:xfrm>
        </p:spPr>
        <p:txBody>
          <a:bodyPr/>
          <a:lstStyle/>
          <a:p>
            <a:endParaRPr lang="nl-NL" smtClean="0"/>
          </a:p>
        </p:txBody>
      </p:sp>
      <p:sp>
        <p:nvSpPr>
          <p:cNvPr id="22530" name="Tijdelijke aanduiding voor inhoud 2"/>
          <p:cNvSpPr>
            <a:spLocks noGrp="1"/>
          </p:cNvSpPr>
          <p:nvPr>
            <p:ph idx="1"/>
          </p:nvPr>
        </p:nvSpPr>
        <p:spPr/>
        <p:txBody>
          <a:bodyPr/>
          <a:lstStyle/>
          <a:p>
            <a:endParaRPr lang="nl-NL" smtClean="0"/>
          </a:p>
          <a:p>
            <a:endParaRPr lang="nl-NL" smtClean="0"/>
          </a:p>
          <a:p>
            <a:r>
              <a:rPr lang="nl-NL" smtClean="0"/>
              <a:t>	Maar we kunnen nog meer…</a:t>
            </a:r>
          </a:p>
          <a:p>
            <a:endParaRPr lang="nl-NL" smtClean="0"/>
          </a:p>
          <a:p>
            <a:r>
              <a:rPr lang="nl-NL" smtClean="0"/>
              <a:t>… 	voor kinderen in die stille periode</a:t>
            </a:r>
          </a:p>
          <a:p>
            <a:r>
              <a:rPr lang="nl-NL" smtClean="0"/>
              <a:t>… 	voor kinderen die wel al praten, maar 	toch 	nog erg laagtaalvaardig zijn</a:t>
            </a:r>
          </a:p>
        </p:txBody>
      </p:sp>
      <p:sp>
        <p:nvSpPr>
          <p:cNvPr id="22531"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62DCD2-E329-4EAE-87A7-964335865DBC}" type="slidenum">
              <a:rPr lang="nl-NL">
                <a:solidFill>
                  <a:srgbClr val="898989"/>
                </a:solidFill>
                <a:cs typeface="Arial" charset="0"/>
              </a:rPr>
              <a:pPr fontAlgn="base">
                <a:spcBef>
                  <a:spcPct val="0"/>
                </a:spcBef>
                <a:spcAft>
                  <a:spcPct val="0"/>
                </a:spcAft>
              </a:pPr>
              <a:t>12</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a:xfrm>
            <a:off x="857250" y="573088"/>
            <a:ext cx="7829550" cy="917575"/>
          </a:xfrm>
        </p:spPr>
        <p:txBody>
          <a:bodyPr/>
          <a:lstStyle/>
          <a:p>
            <a:r>
              <a:rPr lang="nl-NL" smtClean="0"/>
              <a:t>Kansen creëren en kansen grijpen</a:t>
            </a:r>
          </a:p>
        </p:txBody>
      </p:sp>
      <p:sp>
        <p:nvSpPr>
          <p:cNvPr id="24578" name="Tijdelijke aanduiding voor inhoud 2"/>
          <p:cNvSpPr>
            <a:spLocks noGrp="1"/>
          </p:cNvSpPr>
          <p:nvPr>
            <p:ph idx="1"/>
          </p:nvPr>
        </p:nvSpPr>
        <p:spPr/>
        <p:txBody>
          <a:bodyPr/>
          <a:lstStyle/>
          <a:p>
            <a:pPr>
              <a:buFont typeface="Wingdings" pitchFamily="2" charset="2"/>
              <a:buChar char="§"/>
            </a:pPr>
            <a:r>
              <a:rPr lang="nl-NL" dirty="0" smtClean="0"/>
              <a:t>Een rijke leeromgeving daagt uit tot taalontwikkeling</a:t>
            </a:r>
          </a:p>
          <a:p>
            <a:pPr>
              <a:buFont typeface="Wingdings" pitchFamily="2" charset="2"/>
              <a:buChar char="§"/>
            </a:pPr>
            <a:r>
              <a:rPr lang="nl-NL" dirty="0" smtClean="0"/>
              <a:t>Het gespreksonderwerp moet betekenisvol en interessant zijn</a:t>
            </a:r>
          </a:p>
          <a:p>
            <a:pPr>
              <a:buFont typeface="Wingdings" pitchFamily="2" charset="2"/>
              <a:buChar char="§"/>
            </a:pPr>
            <a:r>
              <a:rPr lang="nl-NL" dirty="0" smtClean="0"/>
              <a:t>Het  moet kinderen uitdagen om mee te praten. </a:t>
            </a:r>
          </a:p>
          <a:p>
            <a:r>
              <a:rPr lang="nl-NL" dirty="0" smtClean="0">
                <a:solidFill>
                  <a:srgbClr val="FF0000"/>
                </a:solidFill>
                <a:sym typeface="Wingdings" pitchFamily="2" charset="2"/>
              </a:rPr>
              <a:t> Voer </a:t>
            </a:r>
            <a:r>
              <a:rPr lang="nl-NL" b="1" dirty="0" smtClean="0">
                <a:solidFill>
                  <a:srgbClr val="FF0000"/>
                </a:solidFill>
                <a:sym typeface="Wingdings" pitchFamily="2" charset="2"/>
              </a:rPr>
              <a:t>elke</a:t>
            </a:r>
            <a:r>
              <a:rPr lang="nl-NL" dirty="0" smtClean="0">
                <a:solidFill>
                  <a:srgbClr val="FF0000"/>
                </a:solidFill>
                <a:sym typeface="Wingdings" pitchFamily="2" charset="2"/>
              </a:rPr>
              <a:t> dag een </a:t>
            </a:r>
            <a:r>
              <a:rPr lang="nl-NL" b="1" dirty="0" smtClean="0">
                <a:solidFill>
                  <a:srgbClr val="FF0000"/>
                </a:solidFill>
                <a:sym typeface="Wingdings" pitchFamily="2" charset="2"/>
              </a:rPr>
              <a:t>echt</a:t>
            </a:r>
            <a:r>
              <a:rPr lang="nl-NL" dirty="0" smtClean="0">
                <a:solidFill>
                  <a:srgbClr val="FF0000"/>
                </a:solidFill>
                <a:sym typeface="Wingdings" pitchFamily="2" charset="2"/>
              </a:rPr>
              <a:t> gesprek met </a:t>
            </a:r>
            <a:r>
              <a:rPr lang="nl-NL" b="1" dirty="0" smtClean="0">
                <a:solidFill>
                  <a:srgbClr val="FF0000"/>
                </a:solidFill>
                <a:sym typeface="Wingdings" pitchFamily="2" charset="2"/>
              </a:rPr>
              <a:t>elk</a:t>
            </a:r>
            <a:r>
              <a:rPr lang="nl-NL" dirty="0" smtClean="0">
                <a:solidFill>
                  <a:srgbClr val="FF0000"/>
                </a:solidFill>
                <a:sym typeface="Wingdings" pitchFamily="2" charset="2"/>
              </a:rPr>
              <a:t> stil kind! 	</a:t>
            </a:r>
            <a:r>
              <a:rPr lang="nl-NL" sz="2400" dirty="0" smtClean="0">
                <a:solidFill>
                  <a:srgbClr val="FF0000"/>
                </a:solidFill>
                <a:sym typeface="Wingdings" pitchFamily="2" charset="2"/>
              </a:rPr>
              <a:t>(daar heeft ieder kind recht op)</a:t>
            </a:r>
            <a:endParaRPr lang="nl-NL" sz="2400" dirty="0" smtClean="0">
              <a:solidFill>
                <a:srgbClr val="FF0000"/>
              </a:solidFill>
            </a:endParaRPr>
          </a:p>
          <a:p>
            <a:pPr algn="ctr"/>
            <a:endParaRPr lang="nl-NL" dirty="0" smtClean="0"/>
          </a:p>
          <a:p>
            <a:endParaRPr lang="nl-NL" dirty="0" smtClean="0"/>
          </a:p>
          <a:p>
            <a:endParaRPr lang="nl-NL" dirty="0" smtClean="0"/>
          </a:p>
          <a:p>
            <a:endParaRPr lang="nl-NL" dirty="0" smtClean="0"/>
          </a:p>
        </p:txBody>
      </p:sp>
      <p:sp>
        <p:nvSpPr>
          <p:cNvPr id="24579"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AB6067-7351-4734-8990-C8546C2D2684}" type="slidenum">
              <a:rPr lang="nl-NL">
                <a:solidFill>
                  <a:srgbClr val="898989"/>
                </a:solidFill>
                <a:cs typeface="Arial" charset="0"/>
              </a:rPr>
              <a:pPr fontAlgn="base">
                <a:spcBef>
                  <a:spcPct val="0"/>
                </a:spcBef>
                <a:spcAft>
                  <a:spcPct val="0"/>
                </a:spcAft>
              </a:pPr>
              <a:t>13</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a:xfrm>
            <a:off x="857250" y="573088"/>
            <a:ext cx="7829550" cy="917575"/>
          </a:xfrm>
        </p:spPr>
        <p:txBody>
          <a:bodyPr/>
          <a:lstStyle/>
          <a:p>
            <a:r>
              <a:rPr lang="nl-NL" smtClean="0"/>
              <a:t>Succesvolle omgeving</a:t>
            </a:r>
          </a:p>
        </p:txBody>
      </p:sp>
      <p:sp>
        <p:nvSpPr>
          <p:cNvPr id="26626" name="Tijdelijke aanduiding voor inhoud 2"/>
          <p:cNvSpPr>
            <a:spLocks noGrp="1"/>
          </p:cNvSpPr>
          <p:nvPr>
            <p:ph idx="1"/>
          </p:nvPr>
        </p:nvSpPr>
        <p:spPr/>
        <p:txBody>
          <a:bodyPr/>
          <a:lstStyle/>
          <a:p>
            <a:pPr marL="457200" indent="-457200">
              <a:buFontTx/>
              <a:buChar char="-"/>
            </a:pPr>
            <a:r>
              <a:rPr lang="nl-NL" smtClean="0"/>
              <a:t>maak de rijke leeromgeving </a:t>
            </a:r>
            <a:r>
              <a:rPr lang="nl-NL" b="1" smtClean="0">
                <a:solidFill>
                  <a:srgbClr val="FF0000"/>
                </a:solidFill>
              </a:rPr>
              <a:t>taliger</a:t>
            </a:r>
            <a:r>
              <a:rPr lang="nl-NL" b="1" smtClean="0"/>
              <a:t>.</a:t>
            </a:r>
            <a:r>
              <a:rPr lang="nl-NL" smtClean="0"/>
              <a:t> </a:t>
            </a:r>
          </a:p>
          <a:p>
            <a:pPr marL="457200" indent="-457200">
              <a:buFontTx/>
              <a:buChar char="-"/>
            </a:pPr>
            <a:r>
              <a:rPr lang="nl-NL" smtClean="0"/>
              <a:t>sluit aan bij T1-leven van het kind: zoek daarin inspiratie voor onderwerpen.</a:t>
            </a:r>
          </a:p>
          <a:p>
            <a:pPr marL="457200" indent="-457200">
              <a:buFontTx/>
              <a:buChar char="-"/>
            </a:pPr>
            <a:r>
              <a:rPr lang="nl-NL" smtClean="0"/>
              <a:t>communicatie is cruciaal: desnoods in T1.</a:t>
            </a:r>
          </a:p>
          <a:p>
            <a:pPr marL="457200" indent="-457200">
              <a:buFontTx/>
              <a:buChar char="-"/>
            </a:pPr>
            <a:r>
              <a:rPr lang="nl-NL" smtClean="0"/>
              <a:t>corrigeer niet, maar ga door met de communicatie.</a:t>
            </a:r>
          </a:p>
          <a:p>
            <a:pPr marL="457200" indent="-457200">
              <a:buFontTx/>
              <a:buChar char="-"/>
            </a:pPr>
            <a:r>
              <a:rPr lang="nl-NL" smtClean="0"/>
              <a:t>hou de communicatie echt: creatief, oprecht.</a:t>
            </a:r>
          </a:p>
          <a:p>
            <a:pPr marL="457200" indent="-457200">
              <a:buFontTx/>
              <a:buChar char="-"/>
            </a:pPr>
            <a:endParaRPr lang="en-GB" smtClean="0"/>
          </a:p>
        </p:txBody>
      </p:sp>
      <p:sp>
        <p:nvSpPr>
          <p:cNvPr id="26627"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DBEA78-9F1E-4BDC-8FD6-2F875161D073}" type="slidenum">
              <a:rPr lang="nl-NL">
                <a:solidFill>
                  <a:srgbClr val="898989"/>
                </a:solidFill>
                <a:cs typeface="Arial" charset="0"/>
              </a:rPr>
              <a:pPr fontAlgn="base">
                <a:spcBef>
                  <a:spcPct val="0"/>
                </a:spcBef>
                <a:spcAft>
                  <a:spcPct val="0"/>
                </a:spcAft>
              </a:pPr>
              <a:t>14</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a:xfrm>
            <a:off x="857250" y="573088"/>
            <a:ext cx="7829550" cy="917575"/>
          </a:xfrm>
        </p:spPr>
        <p:txBody>
          <a:bodyPr/>
          <a:lstStyle/>
          <a:p>
            <a:r>
              <a:rPr lang="nl-NL" smtClean="0"/>
              <a:t>Meer kansen grijpen en creëren</a:t>
            </a:r>
          </a:p>
        </p:txBody>
      </p:sp>
      <p:sp>
        <p:nvSpPr>
          <p:cNvPr id="34818" name="Tijdelijke aanduiding voor inhoud 2"/>
          <p:cNvSpPr>
            <a:spLocks noGrp="1"/>
          </p:cNvSpPr>
          <p:nvPr>
            <p:ph idx="1"/>
          </p:nvPr>
        </p:nvSpPr>
        <p:spPr/>
        <p:txBody>
          <a:bodyPr/>
          <a:lstStyle/>
          <a:p>
            <a:r>
              <a:rPr lang="nl-NL" smtClean="0"/>
              <a:t>Ook in het </a:t>
            </a:r>
            <a:r>
              <a:rPr lang="nl-NL" b="1" smtClean="0"/>
              <a:t>moment</a:t>
            </a:r>
            <a:r>
              <a:rPr lang="nl-NL" smtClean="0"/>
              <a:t> waarop we gesprekken voeren met kinderen.</a:t>
            </a:r>
          </a:p>
          <a:p>
            <a:r>
              <a:rPr lang="nl-NL" smtClean="0"/>
              <a:t>We zien volop kansen tijdens spelsituaties: </a:t>
            </a:r>
            <a:r>
              <a:rPr lang="nl-NL" b="1" smtClean="0"/>
              <a:t>grote betrokkenheid van kinderen</a:t>
            </a:r>
            <a:r>
              <a:rPr lang="nl-NL" smtClean="0"/>
              <a:t>.</a:t>
            </a:r>
          </a:p>
          <a:p>
            <a:r>
              <a:rPr lang="nl-NL" smtClean="0"/>
              <a:t>We leiden het spel niet, we sluiten aan bij waar kinderen mee bezig zijn: </a:t>
            </a:r>
          </a:p>
          <a:p>
            <a:pPr>
              <a:spcBef>
                <a:spcPct val="0"/>
              </a:spcBef>
            </a:pPr>
            <a:endParaRPr lang="nl-NL" sz="1000" smtClean="0"/>
          </a:p>
          <a:p>
            <a:pPr marL="457200" lvl="1" indent="0">
              <a:buFont typeface="Arial" charset="0"/>
              <a:buNone/>
            </a:pPr>
            <a:r>
              <a:rPr lang="nl-NL" sz="3200" b="1" smtClean="0">
                <a:solidFill>
                  <a:srgbClr val="FF0000"/>
                </a:solidFill>
              </a:rPr>
              <a:t>We zijn speelmaatje</a:t>
            </a:r>
          </a:p>
        </p:txBody>
      </p:sp>
      <p:sp>
        <p:nvSpPr>
          <p:cNvPr id="34819"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B0FF5-BC3A-4861-A439-6801D8E1105F}" type="slidenum">
              <a:rPr lang="nl-NL">
                <a:solidFill>
                  <a:srgbClr val="898989"/>
                </a:solidFill>
                <a:cs typeface="Arial" charset="0"/>
              </a:rPr>
              <a:pPr fontAlgn="base">
                <a:spcBef>
                  <a:spcPct val="0"/>
                </a:spcBef>
                <a:spcAft>
                  <a:spcPct val="0"/>
                </a:spcAft>
              </a:pPr>
              <a:t>15</a:t>
            </a:fld>
            <a:endParaRPr lang="nl-NL">
              <a:solidFill>
                <a:srgbClr val="898989"/>
              </a:solidFill>
              <a:cs typeface="Arial" charset="0"/>
            </a:endParaRPr>
          </a:p>
        </p:txBody>
      </p:sp>
      <p:sp>
        <p:nvSpPr>
          <p:cNvPr id="5" name="Explosie 1 4"/>
          <p:cNvSpPr/>
          <p:nvPr/>
        </p:nvSpPr>
        <p:spPr>
          <a:xfrm rot="731157">
            <a:off x="6238875" y="3821113"/>
            <a:ext cx="2781300" cy="2968625"/>
          </a:xfrm>
          <a:prstGeom prst="irregularSeal1">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err="1"/>
              <a:t>r</a:t>
            </a:r>
            <a:r>
              <a:rPr lang="en-GB" sz="2000" dirty="0" err="1"/>
              <a:t>uimte</a:t>
            </a:r>
            <a:r>
              <a:rPr lang="en-GB" sz="2000" dirty="0"/>
              <a:t> </a:t>
            </a:r>
            <a:r>
              <a:rPr lang="en-GB" sz="2000" dirty="0" err="1"/>
              <a:t>scheppen</a:t>
            </a:r>
            <a:endParaRPr lang="en-GB" sz="2000" dirty="0"/>
          </a:p>
          <a:p>
            <a:pPr algn="ctr" fontAlgn="auto">
              <a:spcBef>
                <a:spcPts val="0"/>
              </a:spcBef>
              <a:spcAft>
                <a:spcPts val="0"/>
              </a:spcAft>
              <a:defRPr/>
            </a:pPr>
            <a:r>
              <a:rPr lang="en-GB" sz="2000" dirty="0"/>
              <a:t>+ </a:t>
            </a:r>
            <a:r>
              <a:rPr lang="en-GB" sz="2000" dirty="0" err="1"/>
              <a:t>inhoudelijk</a:t>
            </a:r>
            <a:r>
              <a:rPr lang="en-GB" sz="2000" dirty="0"/>
              <a:t> </a:t>
            </a:r>
            <a:r>
              <a:rPr lang="en-GB" sz="2000" dirty="0" err="1"/>
              <a:t>uitdagen</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a:xfrm>
            <a:off x="857250" y="573088"/>
            <a:ext cx="7829550" cy="917575"/>
          </a:xfrm>
        </p:spPr>
        <p:txBody>
          <a:bodyPr/>
          <a:lstStyle/>
          <a:p>
            <a:r>
              <a:rPr lang="nl-NL" smtClean="0"/>
              <a:t>Filmpjes</a:t>
            </a:r>
          </a:p>
        </p:txBody>
      </p:sp>
      <p:sp>
        <p:nvSpPr>
          <p:cNvPr id="36866" name="Tijdelijke aanduiding voor inhoud 2"/>
          <p:cNvSpPr>
            <a:spLocks noGrp="1"/>
          </p:cNvSpPr>
          <p:nvPr>
            <p:ph idx="1"/>
          </p:nvPr>
        </p:nvSpPr>
        <p:spPr>
          <a:xfrm>
            <a:off x="827584" y="1628800"/>
            <a:ext cx="7829550" cy="4525963"/>
          </a:xfrm>
        </p:spPr>
        <p:txBody>
          <a:bodyPr/>
          <a:lstStyle/>
          <a:p>
            <a:r>
              <a:rPr lang="nl-NL" dirty="0" smtClean="0"/>
              <a:t>Film 1</a:t>
            </a:r>
          </a:p>
          <a:p>
            <a:endParaRPr lang="nl-NL" dirty="0" smtClean="0"/>
          </a:p>
          <a:p>
            <a:r>
              <a:rPr lang="nl-NL" dirty="0" smtClean="0"/>
              <a:t>Kijkvraag:</a:t>
            </a:r>
          </a:p>
          <a:p>
            <a:r>
              <a:rPr lang="nl-NL" dirty="0" smtClean="0"/>
              <a:t>Wat kan de leerkracht doen om dit kind te volgen en meer bij dit kind aan te sluiten?</a:t>
            </a:r>
          </a:p>
          <a:p>
            <a:endParaRPr lang="nl-NL" dirty="0" smtClean="0"/>
          </a:p>
          <a:p>
            <a:endParaRPr lang="nl-NL" dirty="0" smtClean="0"/>
          </a:p>
        </p:txBody>
      </p:sp>
      <p:sp>
        <p:nvSpPr>
          <p:cNvPr id="36867"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DDD6DE-1D09-425F-B26C-FE0F6D6F4864}" type="slidenum">
              <a:rPr lang="nl-NL">
                <a:solidFill>
                  <a:srgbClr val="898989"/>
                </a:solidFill>
                <a:cs typeface="Arial" charset="0"/>
              </a:rPr>
              <a:pPr fontAlgn="base">
                <a:spcBef>
                  <a:spcPct val="0"/>
                </a:spcBef>
                <a:spcAft>
                  <a:spcPct val="0"/>
                </a:spcAft>
              </a:pPr>
              <a:t>16</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smtClean="0"/>
          </a:p>
          <a:p>
            <a:endParaRPr lang="nl-NL" dirty="0"/>
          </a:p>
          <a:p>
            <a:endParaRPr lang="nl-NL" dirty="0" smtClean="0"/>
          </a:p>
          <a:p>
            <a:r>
              <a:rPr lang="nl-NL" dirty="0" smtClean="0"/>
              <a:t>Filmpje 2</a:t>
            </a:r>
          </a:p>
          <a:p>
            <a:endParaRPr lang="nl-NL" dirty="0" smtClean="0"/>
          </a:p>
          <a:p>
            <a:endParaRPr lang="nl-NL" dirty="0"/>
          </a:p>
        </p:txBody>
      </p:sp>
      <p:sp>
        <p:nvSpPr>
          <p:cNvPr id="4" name="Tijdelijke aanduiding voor dianummer 3"/>
          <p:cNvSpPr>
            <a:spLocks noGrp="1"/>
          </p:cNvSpPr>
          <p:nvPr>
            <p:ph type="sldNum" sz="quarter" idx="10"/>
          </p:nvPr>
        </p:nvSpPr>
        <p:spPr/>
        <p:txBody>
          <a:bodyPr/>
          <a:lstStyle/>
          <a:p>
            <a:pPr>
              <a:defRPr/>
            </a:pPr>
            <a:fld id="{ACD1FCCD-3026-4B71-B235-D44B28CC738B}" type="slidenum">
              <a:rPr lang="nl-NL" smtClean="0"/>
              <a:pPr>
                <a:defRPr/>
              </a:pPr>
              <a:t>17</a:t>
            </a:fld>
            <a:endParaRPr lang="nl-NL" dirty="0"/>
          </a:p>
        </p:txBody>
      </p:sp>
    </p:spTree>
    <p:extLst>
      <p:ext uri="{BB962C8B-B14F-4D97-AF65-F5344CB8AC3E}">
        <p14:creationId xmlns:p14="http://schemas.microsoft.com/office/powerpoint/2010/main" val="2635667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p:cNvSpPr>
            <a:spLocks noGrp="1"/>
          </p:cNvSpPr>
          <p:nvPr>
            <p:ph type="title"/>
          </p:nvPr>
        </p:nvSpPr>
        <p:spPr/>
        <p:txBody>
          <a:bodyPr/>
          <a:lstStyle/>
          <a:p>
            <a:r>
              <a:rPr lang="nl-NL" smtClean="0"/>
              <a:t>Wat vraagt deze aanpak van ons:</a:t>
            </a:r>
          </a:p>
        </p:txBody>
      </p:sp>
      <p:sp>
        <p:nvSpPr>
          <p:cNvPr id="38914" name="Tijdelijke aanduiding voor tekst 4"/>
          <p:cNvSpPr>
            <a:spLocks noGrp="1"/>
          </p:cNvSpPr>
          <p:nvPr>
            <p:ph type="body" idx="1"/>
          </p:nvPr>
        </p:nvSpPr>
        <p:spPr>
          <a:xfrm>
            <a:off x="857250" y="1717675"/>
            <a:ext cx="3786188" cy="639763"/>
          </a:xfrm>
        </p:spPr>
        <p:txBody>
          <a:bodyPr/>
          <a:lstStyle/>
          <a:p>
            <a:pPr>
              <a:buFontTx/>
              <a:buChar char="-"/>
            </a:pPr>
            <a:r>
              <a:rPr lang="nl-NL" smtClean="0"/>
              <a:t>Omslag in ons denken</a:t>
            </a:r>
          </a:p>
          <a:p>
            <a:pPr>
              <a:buFontTx/>
              <a:buChar char="-"/>
            </a:pPr>
            <a:r>
              <a:rPr lang="nl-NL" smtClean="0"/>
              <a:t>Andere aanpak:</a:t>
            </a:r>
          </a:p>
        </p:txBody>
      </p:sp>
      <p:sp>
        <p:nvSpPr>
          <p:cNvPr id="38915" name="Tijdelijke aanduiding voor inhoud 2"/>
          <p:cNvSpPr>
            <a:spLocks noGrp="1"/>
          </p:cNvSpPr>
          <p:nvPr>
            <p:ph sz="half" idx="2"/>
          </p:nvPr>
        </p:nvSpPr>
        <p:spPr>
          <a:xfrm>
            <a:off x="857250" y="2428875"/>
            <a:ext cx="3786188" cy="3697288"/>
          </a:xfrm>
        </p:spPr>
        <p:txBody>
          <a:bodyPr/>
          <a:lstStyle/>
          <a:p>
            <a:pPr>
              <a:buFontTx/>
              <a:buChar char="-"/>
            </a:pPr>
            <a:r>
              <a:rPr lang="nl-NL" smtClean="0"/>
              <a:t>Speelmaatje kunnen zijn</a:t>
            </a:r>
          </a:p>
          <a:p>
            <a:pPr>
              <a:buFontTx/>
              <a:buChar char="-"/>
            </a:pPr>
            <a:r>
              <a:rPr lang="nl-NL" smtClean="0"/>
              <a:t>Een probleem maken</a:t>
            </a:r>
          </a:p>
          <a:p>
            <a:pPr>
              <a:buFontTx/>
              <a:buChar char="-"/>
            </a:pPr>
            <a:r>
              <a:rPr lang="nl-NL" smtClean="0"/>
              <a:t>Ruimte scheppen</a:t>
            </a:r>
          </a:p>
          <a:p>
            <a:pPr>
              <a:buFontTx/>
              <a:buChar char="-"/>
            </a:pPr>
            <a:r>
              <a:rPr lang="nl-NL" smtClean="0"/>
              <a:t>Prikkelende beweringen </a:t>
            </a:r>
          </a:p>
          <a:p>
            <a:pPr>
              <a:buFontTx/>
              <a:buChar char="-"/>
            </a:pPr>
            <a:r>
              <a:rPr lang="nl-NL" smtClean="0"/>
              <a:t>Verbazing kunnen spelen</a:t>
            </a:r>
          </a:p>
        </p:txBody>
      </p:sp>
      <p:sp>
        <p:nvSpPr>
          <p:cNvPr id="38916" name="Tijdelijke aanduiding voor tekst 5"/>
          <p:cNvSpPr>
            <a:spLocks noGrp="1"/>
          </p:cNvSpPr>
          <p:nvPr>
            <p:ph type="body" sz="quarter" idx="3"/>
          </p:nvPr>
        </p:nvSpPr>
        <p:spPr>
          <a:xfrm>
            <a:off x="4910138" y="1717675"/>
            <a:ext cx="3786187" cy="639763"/>
          </a:xfrm>
        </p:spPr>
        <p:txBody>
          <a:bodyPr/>
          <a:lstStyle/>
          <a:p>
            <a:r>
              <a:rPr lang="nl-NL" smtClean="0"/>
              <a:t>Wat zagen we bij onze</a:t>
            </a:r>
          </a:p>
          <a:p>
            <a:r>
              <a:rPr lang="nl-NL" smtClean="0"/>
              <a:t>kinderen?</a:t>
            </a:r>
          </a:p>
        </p:txBody>
      </p:sp>
      <p:sp>
        <p:nvSpPr>
          <p:cNvPr id="38917" name="Tijdelijke aanduiding voor inhoud 6"/>
          <p:cNvSpPr>
            <a:spLocks noGrp="1"/>
          </p:cNvSpPr>
          <p:nvPr>
            <p:ph sz="quarter" idx="4"/>
          </p:nvPr>
        </p:nvSpPr>
        <p:spPr>
          <a:xfrm>
            <a:off x="4910138" y="2428875"/>
            <a:ext cx="3786187" cy="3697288"/>
          </a:xfrm>
        </p:spPr>
        <p:txBody>
          <a:bodyPr/>
          <a:lstStyle/>
          <a:p>
            <a:r>
              <a:rPr lang="nl-NL" smtClean="0"/>
              <a:t>ze durven meer te praten</a:t>
            </a:r>
          </a:p>
          <a:p>
            <a:r>
              <a:rPr lang="nl-NL" smtClean="0"/>
              <a:t>ze kunnen meer dan we dachten</a:t>
            </a:r>
          </a:p>
          <a:p>
            <a:r>
              <a:rPr lang="nl-NL" smtClean="0"/>
              <a:t>ze komen zelf met ideeën</a:t>
            </a:r>
          </a:p>
          <a:p>
            <a:r>
              <a:rPr lang="nl-NL" smtClean="0"/>
              <a:t>ze genieten van het gesprek</a:t>
            </a:r>
          </a:p>
          <a:p>
            <a:r>
              <a:rPr lang="nl-NL" smtClean="0"/>
              <a:t>….??</a:t>
            </a:r>
          </a:p>
          <a:p>
            <a:endParaRPr lang="nl-NL" smtClean="0"/>
          </a:p>
          <a:p>
            <a:endParaRPr lang="en-GB" smtClean="0"/>
          </a:p>
        </p:txBody>
      </p:sp>
      <p:sp>
        <p:nvSpPr>
          <p:cNvPr id="38918"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301225-6E21-4BA1-819A-8FB165EBB4DB}" type="slidenum">
              <a:rPr lang="nl-NL">
                <a:solidFill>
                  <a:srgbClr val="898989"/>
                </a:solidFill>
                <a:cs typeface="Arial" charset="0"/>
              </a:rPr>
              <a:pPr fontAlgn="base">
                <a:spcBef>
                  <a:spcPct val="0"/>
                </a:spcBef>
                <a:spcAft>
                  <a:spcPct val="0"/>
                </a:spcAft>
              </a:pPr>
              <a:t>18</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50" y="573088"/>
            <a:ext cx="7829550" cy="917575"/>
          </a:xfrm>
        </p:spPr>
        <p:txBody>
          <a:bodyPr rtlCol="0">
            <a:normAutofit fontScale="90000"/>
          </a:bodyPr>
          <a:lstStyle/>
          <a:p>
            <a:pPr algn="ctr" fontAlgn="auto">
              <a:spcAft>
                <a:spcPts val="0"/>
              </a:spcAft>
              <a:defRPr/>
            </a:pPr>
            <a:r>
              <a:rPr lang="nl-NL" b="1" dirty="0"/>
              <a:t>Krachtige aanpak </a:t>
            </a:r>
            <a:r>
              <a:rPr lang="nl-NL" b="1" dirty="0" smtClean="0"/>
              <a:t/>
            </a:r>
            <a:br>
              <a:rPr lang="nl-NL" b="1" dirty="0" smtClean="0"/>
            </a:br>
            <a:r>
              <a:rPr lang="nl-NL" b="1" dirty="0" smtClean="0"/>
              <a:t>= </a:t>
            </a:r>
            <a:r>
              <a:rPr lang="nl-NL" b="1" dirty="0"/>
              <a:t>Combineer sterke punten</a:t>
            </a:r>
            <a:r>
              <a:rPr lang="nl-NL" sz="4800" dirty="0"/>
              <a:t/>
            </a:r>
            <a:br>
              <a:rPr lang="nl-NL" sz="4800" dirty="0"/>
            </a:br>
            <a:endParaRPr lang="nl-NL" dirty="0"/>
          </a:p>
        </p:txBody>
      </p:sp>
      <p:sp>
        <p:nvSpPr>
          <p:cNvPr id="3" name="Tijdelijke aanduiding voor inhoud 2"/>
          <p:cNvSpPr>
            <a:spLocks noGrp="1"/>
          </p:cNvSpPr>
          <p:nvPr>
            <p:ph idx="1"/>
          </p:nvPr>
        </p:nvSpPr>
        <p:spPr>
          <a:xfrm>
            <a:off x="857250" y="1600200"/>
            <a:ext cx="7829550" cy="4781550"/>
          </a:xfrm>
        </p:spPr>
        <p:txBody>
          <a:bodyPr rtlCol="0">
            <a:normAutofit fontScale="40000" lnSpcReduction="20000"/>
          </a:bodyPr>
          <a:lstStyle/>
          <a:p>
            <a:r>
              <a:rPr lang="nl-NL" b="1" dirty="0"/>
              <a:t>Krachtige aanpak = Combineer sterke punten</a:t>
            </a:r>
            <a:endParaRPr lang="nl-NL" dirty="0"/>
          </a:p>
          <a:p>
            <a:pPr lvl="0"/>
            <a:r>
              <a:rPr lang="nl-NL" dirty="0"/>
              <a:t>Rijke </a:t>
            </a:r>
            <a:r>
              <a:rPr lang="nl-NL" u="sng" dirty="0"/>
              <a:t>talige</a:t>
            </a:r>
            <a:r>
              <a:rPr lang="nl-NL" dirty="0"/>
              <a:t> leeromgeving</a:t>
            </a:r>
          </a:p>
          <a:p>
            <a:pPr lvl="0"/>
            <a:r>
              <a:rPr lang="nl-NL" dirty="0"/>
              <a:t>Sluit aan bij het </a:t>
            </a:r>
            <a:r>
              <a:rPr lang="nl-NL" u="sng" dirty="0"/>
              <a:t>T1-leven</a:t>
            </a:r>
            <a:r>
              <a:rPr lang="nl-NL" dirty="0"/>
              <a:t> van het kind</a:t>
            </a:r>
          </a:p>
          <a:p>
            <a:pPr lvl="0"/>
            <a:r>
              <a:rPr lang="nl-NL" dirty="0"/>
              <a:t>Spel: jouw rol is </a:t>
            </a:r>
            <a:r>
              <a:rPr lang="nl-NL" u="sng" dirty="0"/>
              <a:t>speelmaatje</a:t>
            </a:r>
            <a:endParaRPr lang="nl-NL" dirty="0"/>
          </a:p>
          <a:p>
            <a:pPr lvl="1"/>
            <a:r>
              <a:rPr lang="nl-NL" dirty="0"/>
              <a:t>Maak het spel </a:t>
            </a:r>
            <a:r>
              <a:rPr lang="nl-NL" u="sng" dirty="0"/>
              <a:t>talig</a:t>
            </a:r>
            <a:r>
              <a:rPr lang="nl-NL" dirty="0"/>
              <a:t>: verwoord wat de kinderen doen;</a:t>
            </a:r>
          </a:p>
          <a:p>
            <a:r>
              <a:rPr lang="nl-NL" dirty="0"/>
              <a:t>daag uit en verdiep de interactie</a:t>
            </a:r>
          </a:p>
          <a:p>
            <a:pPr lvl="1"/>
            <a:r>
              <a:rPr lang="nl-NL" dirty="0"/>
              <a:t>Manipulerend spel en beweging</a:t>
            </a:r>
          </a:p>
          <a:p>
            <a:pPr lvl="1"/>
            <a:r>
              <a:rPr lang="nl-NL" dirty="0"/>
              <a:t>Van manipulerend spel naar eenvoudig </a:t>
            </a:r>
            <a:r>
              <a:rPr lang="nl-NL" u="sng" dirty="0"/>
              <a:t>rollenspel</a:t>
            </a:r>
            <a:endParaRPr lang="nl-NL" dirty="0"/>
          </a:p>
          <a:p>
            <a:pPr lvl="1"/>
            <a:r>
              <a:rPr lang="nl-NL" u="sng" dirty="0"/>
              <a:t>Interactief rollenspel</a:t>
            </a:r>
            <a:endParaRPr lang="nl-NL" dirty="0"/>
          </a:p>
          <a:p>
            <a:pPr lvl="0"/>
            <a:r>
              <a:rPr lang="nl-NL" dirty="0" err="1"/>
              <a:t>CombiList</a:t>
            </a:r>
            <a:r>
              <a:rPr lang="nl-NL" dirty="0"/>
              <a:t>: </a:t>
            </a:r>
            <a:r>
              <a:rPr lang="nl-NL" u="sng" dirty="0"/>
              <a:t>communicatie</a:t>
            </a:r>
            <a:r>
              <a:rPr lang="nl-NL" dirty="0"/>
              <a:t> is cruciaal, desnoods in T1</a:t>
            </a:r>
          </a:p>
          <a:p>
            <a:pPr lvl="1"/>
            <a:r>
              <a:rPr lang="nl-NL" dirty="0"/>
              <a:t>3. ruimte scheppen</a:t>
            </a:r>
          </a:p>
          <a:p>
            <a:pPr lvl="1"/>
            <a:r>
              <a:rPr lang="nl-NL" dirty="0"/>
              <a:t>4. inhoud: uitdagen, met gebruik van </a:t>
            </a:r>
            <a:r>
              <a:rPr lang="nl-NL" dirty="0" err="1"/>
              <a:t>taal&amp;denkfuncties</a:t>
            </a:r>
            <a:endParaRPr lang="nl-NL" dirty="0"/>
          </a:p>
          <a:p>
            <a:pPr lvl="0"/>
            <a:r>
              <a:rPr lang="nl-NL" dirty="0"/>
              <a:t>Schep </a:t>
            </a:r>
            <a:r>
              <a:rPr lang="nl-NL" u="sng" dirty="0"/>
              <a:t>uitdaging</a:t>
            </a:r>
            <a:r>
              <a:rPr lang="nl-NL" dirty="0"/>
              <a:t> in de communicatie:</a:t>
            </a:r>
          </a:p>
          <a:p>
            <a:pPr lvl="1"/>
            <a:r>
              <a:rPr lang="nl-NL" dirty="0"/>
              <a:t>doe verbaasd + geef ruimte</a:t>
            </a:r>
          </a:p>
          <a:p>
            <a:pPr lvl="1"/>
            <a:r>
              <a:rPr lang="nl-NL" dirty="0"/>
              <a:t>hou de communicatie echt: geïnteresseerd, creatief en oprecht</a:t>
            </a:r>
          </a:p>
          <a:p>
            <a:pPr lvl="0"/>
            <a:r>
              <a:rPr lang="nl-NL" dirty="0"/>
              <a:t>Feedback: corrigeer niet maar ga door met de communicatie</a:t>
            </a:r>
          </a:p>
          <a:p>
            <a:pPr lvl="0"/>
            <a:r>
              <a:rPr lang="nl-NL" dirty="0"/>
              <a:t>Biedt </a:t>
            </a:r>
            <a:r>
              <a:rPr lang="nl-NL" dirty="0" err="1" smtClean="0"/>
              <a:t>chunks</a:t>
            </a:r>
            <a:r>
              <a:rPr lang="nl-NL" dirty="0" smtClean="0"/>
              <a:t>  (</a:t>
            </a:r>
            <a:r>
              <a:rPr lang="nl-NL" b="1" dirty="0" smtClean="0">
                <a:solidFill>
                  <a:srgbClr val="00B050"/>
                </a:solidFill>
              </a:rPr>
              <a:t>brokjes taal) </a:t>
            </a:r>
            <a:r>
              <a:rPr lang="nl-NL" b="1" dirty="0" smtClean="0"/>
              <a:t>aan</a:t>
            </a:r>
            <a:endParaRPr lang="nl-NL" b="1" dirty="0"/>
          </a:p>
          <a:p>
            <a:r>
              <a:rPr lang="nl-NL" u="sng" dirty="0"/>
              <a:t>In groepsroutines</a:t>
            </a:r>
            <a:r>
              <a:rPr lang="nl-NL" dirty="0"/>
              <a:t>: </a:t>
            </a:r>
          </a:p>
          <a:p>
            <a:pPr lvl="0"/>
            <a:r>
              <a:rPr lang="nl-NL" dirty="0"/>
              <a:t>namen lezen </a:t>
            </a:r>
            <a:r>
              <a:rPr lang="nl-NL" dirty="0">
                <a:sym typeface="Wingdings"/>
              </a:rPr>
              <a:t></a:t>
            </a:r>
            <a:r>
              <a:rPr lang="nl-NL" dirty="0"/>
              <a:t> “goeiemorgen, juf” </a:t>
            </a:r>
          </a:p>
          <a:p>
            <a:pPr lvl="0"/>
            <a:r>
              <a:rPr lang="nl-NL" dirty="0"/>
              <a:t>bij het weggaan </a:t>
            </a:r>
            <a:r>
              <a:rPr lang="nl-NL" dirty="0">
                <a:sym typeface="Wingdings"/>
              </a:rPr>
              <a:t></a:t>
            </a:r>
            <a:r>
              <a:rPr lang="nl-NL" dirty="0"/>
              <a:t> “tot morgen, juf”</a:t>
            </a:r>
          </a:p>
          <a:p>
            <a:r>
              <a:rPr lang="nl-NL" u="sng" dirty="0"/>
              <a:t>In spel: </a:t>
            </a:r>
            <a:endParaRPr lang="nl-NL" dirty="0"/>
          </a:p>
          <a:p>
            <a:pPr lvl="0"/>
            <a:r>
              <a:rPr lang="nl-NL" dirty="0"/>
              <a:t>in de </a:t>
            </a:r>
            <a:r>
              <a:rPr lang="nl-NL" dirty="0" err="1"/>
              <a:t>huishoek</a:t>
            </a:r>
            <a:r>
              <a:rPr lang="nl-NL" dirty="0"/>
              <a:t> </a:t>
            </a:r>
            <a:r>
              <a:rPr lang="nl-NL" dirty="0">
                <a:sym typeface="Wingdings"/>
              </a:rPr>
              <a:t></a:t>
            </a:r>
            <a:r>
              <a:rPr lang="nl-NL" dirty="0"/>
              <a:t> “kom maar binnen” </a:t>
            </a:r>
          </a:p>
          <a:p>
            <a:pPr lvl="0"/>
            <a:r>
              <a:rPr lang="nl-NL" dirty="0"/>
              <a:t>in de </a:t>
            </a:r>
            <a:r>
              <a:rPr lang="nl-NL" dirty="0" err="1"/>
              <a:t>bouwhoek</a:t>
            </a:r>
            <a:r>
              <a:rPr lang="nl-NL" dirty="0"/>
              <a:t> </a:t>
            </a:r>
            <a:r>
              <a:rPr lang="nl-NL" dirty="0">
                <a:sym typeface="Wingdings"/>
              </a:rPr>
              <a:t></a:t>
            </a:r>
            <a:r>
              <a:rPr lang="nl-NL" dirty="0"/>
              <a:t> “mag ik die?” </a:t>
            </a:r>
          </a:p>
          <a:p>
            <a:pPr lvl="0"/>
            <a:r>
              <a:rPr lang="nl-NL" dirty="0"/>
              <a:t>in de winkel </a:t>
            </a:r>
            <a:r>
              <a:rPr lang="nl-NL" dirty="0">
                <a:sym typeface="Wingdings"/>
              </a:rPr>
              <a:t></a:t>
            </a:r>
            <a:r>
              <a:rPr lang="nl-NL" dirty="0"/>
              <a:t> “ik wil die graag”, “hoeveel kost dat?”</a:t>
            </a:r>
          </a:p>
          <a:p>
            <a:pPr lvl="0"/>
            <a:r>
              <a:rPr lang="nl-NL" dirty="0"/>
              <a:t>Eigen leerpunten waar je specifiek aan gaat werken</a:t>
            </a:r>
          </a:p>
          <a:p>
            <a:pPr marL="457200" indent="-457200" fontAlgn="auto">
              <a:spcAft>
                <a:spcPts val="0"/>
              </a:spcAft>
              <a:buFont typeface="Lucida Grande"/>
              <a:buChar char="+"/>
              <a:defRPr/>
            </a:pPr>
            <a:endParaRPr lang="nl-NL" dirty="0"/>
          </a:p>
        </p:txBody>
      </p:sp>
      <p:sp>
        <p:nvSpPr>
          <p:cNvPr id="40963"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59BCB9-B515-4E26-A7CD-6536CC8376B2}" type="slidenum">
              <a:rPr lang="nl-NL">
                <a:solidFill>
                  <a:srgbClr val="898989"/>
                </a:solidFill>
                <a:cs typeface="Arial" charset="0"/>
              </a:rPr>
              <a:pPr fontAlgn="base">
                <a:spcBef>
                  <a:spcPct val="0"/>
                </a:spcBef>
                <a:spcAft>
                  <a:spcPct val="0"/>
                </a:spcAft>
              </a:pPr>
              <a:t>19</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Agenda</a:t>
            </a:r>
          </a:p>
          <a:p>
            <a:endParaRPr lang="nl-NL" dirty="0"/>
          </a:p>
          <a:p>
            <a:pPr marL="514350" indent="-514350">
              <a:buAutoNum type="arabicPlain"/>
            </a:pPr>
            <a:r>
              <a:rPr lang="nl-NL" dirty="0" smtClean="0"/>
              <a:t>Kennismaken met elkaar</a:t>
            </a:r>
          </a:p>
          <a:p>
            <a:pPr marL="514350" indent="-514350">
              <a:buAutoNum type="arabicPlain"/>
            </a:pPr>
            <a:r>
              <a:rPr lang="nl-NL" dirty="0" smtClean="0"/>
              <a:t>Workshop</a:t>
            </a:r>
          </a:p>
          <a:p>
            <a:pPr marL="514350" indent="-514350">
              <a:buAutoNum type="arabicPlain"/>
            </a:pPr>
            <a:r>
              <a:rPr lang="nl-NL" dirty="0" smtClean="0"/>
              <a:t>Pauze</a:t>
            </a:r>
          </a:p>
          <a:p>
            <a:pPr marL="514350" indent="-514350">
              <a:buAutoNum type="arabicPlain"/>
            </a:pPr>
            <a:r>
              <a:rPr lang="nl-NL" dirty="0" smtClean="0"/>
              <a:t>Gesprekspunten</a:t>
            </a:r>
            <a:endParaRPr lang="nl-NL" dirty="0"/>
          </a:p>
        </p:txBody>
      </p:sp>
      <p:sp>
        <p:nvSpPr>
          <p:cNvPr id="4" name="Tijdelijke aanduiding voor dianummer 3"/>
          <p:cNvSpPr>
            <a:spLocks noGrp="1"/>
          </p:cNvSpPr>
          <p:nvPr>
            <p:ph type="sldNum" sz="quarter" idx="10"/>
          </p:nvPr>
        </p:nvSpPr>
        <p:spPr/>
        <p:txBody>
          <a:bodyPr/>
          <a:lstStyle/>
          <a:p>
            <a:pPr>
              <a:defRPr/>
            </a:pPr>
            <a:fld id="{ACD1FCCD-3026-4B71-B235-D44B28CC738B}" type="slidenum">
              <a:rPr lang="nl-NL" smtClean="0"/>
              <a:pPr>
                <a:defRPr/>
              </a:pPr>
              <a:t>2</a:t>
            </a:fld>
            <a:endParaRPr lang="nl-NL" dirty="0"/>
          </a:p>
        </p:txBody>
      </p:sp>
    </p:spTree>
    <p:extLst>
      <p:ext uri="{BB962C8B-B14F-4D97-AF65-F5344CB8AC3E}">
        <p14:creationId xmlns:p14="http://schemas.microsoft.com/office/powerpoint/2010/main" val="524693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a:xfrm>
            <a:off x="857250" y="573088"/>
            <a:ext cx="7829550" cy="917575"/>
          </a:xfrm>
        </p:spPr>
        <p:txBody>
          <a:bodyPr/>
          <a:lstStyle/>
          <a:p>
            <a:pPr algn="ctr"/>
            <a:r>
              <a:rPr lang="nl-NL" smtClean="0"/>
              <a:t>Wijze lessen uit de coaching…</a:t>
            </a:r>
          </a:p>
        </p:txBody>
      </p:sp>
      <p:sp>
        <p:nvSpPr>
          <p:cNvPr id="3" name="Tijdelijke aanduiding voor inhoud 2"/>
          <p:cNvSpPr>
            <a:spLocks noGrp="1"/>
          </p:cNvSpPr>
          <p:nvPr>
            <p:ph idx="1"/>
          </p:nvPr>
        </p:nvSpPr>
        <p:spPr/>
        <p:txBody>
          <a:bodyPr rtlCol="0">
            <a:normAutofit/>
          </a:bodyPr>
          <a:lstStyle/>
          <a:p>
            <a:pPr marL="457200" indent="-457200" fontAlgn="auto">
              <a:spcAft>
                <a:spcPts val="0"/>
              </a:spcAft>
              <a:buFont typeface="Arial"/>
              <a:buChar char="•"/>
              <a:defRPr/>
            </a:pPr>
            <a:endParaRPr lang="nl-NL" dirty="0" smtClean="0"/>
          </a:p>
          <a:p>
            <a:pPr marL="457200" indent="-457200" fontAlgn="auto">
              <a:spcAft>
                <a:spcPts val="0"/>
              </a:spcAft>
              <a:buFont typeface="Arial"/>
              <a:buChar char="•"/>
              <a:defRPr/>
            </a:pPr>
            <a:r>
              <a:rPr lang="nl-NL" dirty="0" smtClean="0"/>
              <a:t>Wees eens wat </a:t>
            </a:r>
            <a:r>
              <a:rPr lang="nl-NL" b="1" dirty="0">
                <a:solidFill>
                  <a:srgbClr val="FF0000"/>
                </a:solidFill>
              </a:rPr>
              <a:t>minder</a:t>
            </a:r>
            <a:r>
              <a:rPr lang="nl-NL" dirty="0">
                <a:solidFill>
                  <a:srgbClr val="FF0000"/>
                </a:solidFill>
              </a:rPr>
              <a:t> </a:t>
            </a:r>
            <a:r>
              <a:rPr lang="nl-NL" dirty="0"/>
              <a:t>hulpvaardig</a:t>
            </a:r>
            <a:r>
              <a:rPr lang="nl-NL" dirty="0" smtClean="0"/>
              <a:t>!</a:t>
            </a:r>
          </a:p>
          <a:p>
            <a:pPr marL="1200150" lvl="1" indent="-457200" fontAlgn="auto">
              <a:spcAft>
                <a:spcPts val="0"/>
              </a:spcAft>
              <a:buFont typeface="Arial"/>
              <a:buChar char="•"/>
              <a:defRPr/>
            </a:pPr>
            <a:r>
              <a:rPr lang="nl-NL" dirty="0" smtClean="0"/>
              <a:t>talig: niet meteen ‘invullen’ in taal</a:t>
            </a:r>
          </a:p>
          <a:p>
            <a:pPr marL="1200150" lvl="1" indent="-457200" fontAlgn="auto">
              <a:spcAft>
                <a:spcPts val="0"/>
              </a:spcAft>
              <a:buFont typeface="Arial"/>
              <a:buChar char="•"/>
              <a:defRPr/>
            </a:pPr>
            <a:r>
              <a:rPr lang="nl-NL" dirty="0" smtClean="0"/>
              <a:t>handelend: niet meteen oplossen</a:t>
            </a:r>
            <a:endParaRPr lang="en-GB" dirty="0"/>
          </a:p>
          <a:p>
            <a:pPr marL="457200" indent="-457200" fontAlgn="auto">
              <a:spcAft>
                <a:spcPts val="0"/>
              </a:spcAft>
              <a:buFont typeface="Arial"/>
              <a:buChar char="•"/>
              <a:defRPr/>
            </a:pPr>
            <a:r>
              <a:rPr lang="nl-NL" b="1" dirty="0">
                <a:solidFill>
                  <a:srgbClr val="FF0000"/>
                </a:solidFill>
              </a:rPr>
              <a:t>Maak</a:t>
            </a:r>
            <a:r>
              <a:rPr lang="nl-NL" dirty="0">
                <a:solidFill>
                  <a:srgbClr val="FF0000"/>
                </a:solidFill>
              </a:rPr>
              <a:t> </a:t>
            </a:r>
            <a:r>
              <a:rPr lang="nl-NL" dirty="0"/>
              <a:t>een probleem!</a:t>
            </a:r>
            <a:endParaRPr lang="en-GB" dirty="0"/>
          </a:p>
          <a:p>
            <a:pPr marL="457200" indent="-457200" fontAlgn="auto">
              <a:spcAft>
                <a:spcPts val="0"/>
              </a:spcAft>
              <a:buFont typeface="Arial"/>
              <a:buChar char="•"/>
              <a:defRPr/>
            </a:pPr>
            <a:r>
              <a:rPr lang="nl-NL" dirty="0"/>
              <a:t>Speelmaatje stelt </a:t>
            </a:r>
            <a:r>
              <a:rPr lang="nl-NL" b="1" dirty="0">
                <a:solidFill>
                  <a:srgbClr val="FF0000"/>
                </a:solidFill>
              </a:rPr>
              <a:t>geen controlevragen</a:t>
            </a:r>
            <a:r>
              <a:rPr lang="nl-NL" b="1" dirty="0" smtClean="0">
                <a:solidFill>
                  <a:srgbClr val="FF0000"/>
                </a:solidFill>
              </a:rPr>
              <a:t>!</a:t>
            </a:r>
          </a:p>
          <a:p>
            <a:pPr marL="514350" indent="-514350" fontAlgn="auto">
              <a:spcAft>
                <a:spcPts val="0"/>
              </a:spcAft>
              <a:buFont typeface="+mj-lt"/>
              <a:buAutoNum type="arabicPeriod"/>
              <a:defRPr/>
            </a:pPr>
            <a:endParaRPr lang="nl-NL" dirty="0" smtClean="0"/>
          </a:p>
          <a:p>
            <a:pPr marL="514350" indent="-514350" fontAlgn="auto">
              <a:spcAft>
                <a:spcPts val="0"/>
              </a:spcAft>
              <a:defRPr/>
            </a:pPr>
            <a:endParaRPr lang="nl-NL" dirty="0" smtClean="0"/>
          </a:p>
          <a:p>
            <a:pPr fontAlgn="auto">
              <a:spcAft>
                <a:spcPts val="0"/>
              </a:spcAft>
              <a:defRPr/>
            </a:pPr>
            <a:endParaRPr lang="nl-NL" dirty="0"/>
          </a:p>
        </p:txBody>
      </p:sp>
      <p:sp>
        <p:nvSpPr>
          <p:cNvPr id="41987"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084319-8D3D-429B-9B88-9A255B8C3309}" type="slidenum">
              <a:rPr lang="nl-NL">
                <a:solidFill>
                  <a:srgbClr val="898989"/>
                </a:solidFill>
                <a:cs typeface="Arial" charset="0"/>
              </a:rPr>
              <a:pPr fontAlgn="base">
                <a:spcBef>
                  <a:spcPct val="0"/>
                </a:spcBef>
                <a:spcAft>
                  <a:spcPct val="0"/>
                </a:spcAft>
              </a:pPr>
              <a:t>20</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50" y="573088"/>
            <a:ext cx="7829550" cy="917575"/>
          </a:xfrm>
        </p:spPr>
        <p:txBody>
          <a:bodyPr rtlCol="0">
            <a:normAutofit fontScale="90000"/>
          </a:bodyPr>
          <a:lstStyle/>
          <a:p>
            <a:pPr fontAlgn="auto">
              <a:spcAft>
                <a:spcPts val="0"/>
              </a:spcAft>
              <a:defRPr/>
            </a:pPr>
            <a:r>
              <a:rPr lang="nl-NL" dirty="0" smtClean="0"/>
              <a:t>Ouders betrekken bij onze aanpak</a:t>
            </a:r>
            <a:endParaRPr lang="nl-NL" dirty="0"/>
          </a:p>
        </p:txBody>
      </p:sp>
      <p:sp>
        <p:nvSpPr>
          <p:cNvPr id="3" name="Tijdelijke aanduiding voor inhoud 2"/>
          <p:cNvSpPr>
            <a:spLocks noGrp="1"/>
          </p:cNvSpPr>
          <p:nvPr>
            <p:ph idx="1"/>
          </p:nvPr>
        </p:nvSpPr>
        <p:spPr/>
        <p:txBody>
          <a:bodyPr rtlCol="0">
            <a:normAutofit/>
          </a:bodyPr>
          <a:lstStyle/>
          <a:p>
            <a:pPr marL="457200" indent="-457200" fontAlgn="auto">
              <a:spcAft>
                <a:spcPts val="0"/>
              </a:spcAft>
              <a:buFont typeface="Arial"/>
              <a:buChar char="•"/>
              <a:defRPr/>
            </a:pPr>
            <a:r>
              <a:rPr lang="nl-NL" dirty="0" smtClean="0"/>
              <a:t>Ouders uitnodigen mee te kijken in de groep waarbij leidster of leerkracht het model speelmaatje is</a:t>
            </a:r>
          </a:p>
          <a:p>
            <a:pPr marL="457200" indent="-457200" fontAlgn="auto">
              <a:spcAft>
                <a:spcPts val="0"/>
              </a:spcAft>
              <a:buFont typeface="Arial"/>
              <a:buChar char="•"/>
              <a:defRPr/>
            </a:pPr>
            <a:r>
              <a:rPr lang="nl-NL" dirty="0" smtClean="0"/>
              <a:t>Ouderavonden organiseren over:</a:t>
            </a:r>
          </a:p>
          <a:p>
            <a:pPr marL="1257300" lvl="1" indent="-514350" fontAlgn="auto">
              <a:spcAft>
                <a:spcPts val="0"/>
              </a:spcAft>
              <a:buFont typeface="+mj-lt"/>
              <a:buAutoNum type="arabicPeriod"/>
              <a:defRPr/>
            </a:pPr>
            <a:r>
              <a:rPr lang="nl-NL" sz="3200" dirty="0" smtClean="0"/>
              <a:t>Hoe ouders de thuisomgeving taliger kunnen maken</a:t>
            </a:r>
          </a:p>
          <a:p>
            <a:pPr marL="1257300" lvl="1" indent="-514350" fontAlgn="auto">
              <a:spcAft>
                <a:spcPts val="0"/>
              </a:spcAft>
              <a:buFont typeface="+mj-lt"/>
              <a:buAutoNum type="arabicPeriod"/>
              <a:defRPr/>
            </a:pPr>
            <a:r>
              <a:rPr lang="nl-NL" sz="3200" dirty="0" smtClean="0"/>
              <a:t>Waar ouders ervaringen uitwisselen</a:t>
            </a:r>
          </a:p>
          <a:p>
            <a:pPr fontAlgn="auto">
              <a:spcAft>
                <a:spcPts val="0"/>
              </a:spcAft>
              <a:buFontTx/>
              <a:buChar char="-"/>
              <a:defRPr/>
            </a:pPr>
            <a:endParaRPr lang="nl-NL" dirty="0"/>
          </a:p>
        </p:txBody>
      </p:sp>
      <p:sp>
        <p:nvSpPr>
          <p:cNvPr id="44035"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BDFD5B-F6D0-490F-A22A-DA49E3815FAB}" type="slidenum">
              <a:rPr lang="nl-NL">
                <a:solidFill>
                  <a:srgbClr val="898989"/>
                </a:solidFill>
                <a:cs typeface="Arial" charset="0"/>
              </a:rPr>
              <a:pPr fontAlgn="base">
                <a:spcBef>
                  <a:spcPct val="0"/>
                </a:spcBef>
                <a:spcAft>
                  <a:spcPct val="0"/>
                </a:spcAft>
              </a:pPr>
              <a:t>21</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el 1"/>
          <p:cNvSpPr>
            <a:spLocks noGrp="1"/>
          </p:cNvSpPr>
          <p:nvPr>
            <p:ph type="title"/>
          </p:nvPr>
        </p:nvSpPr>
        <p:spPr>
          <a:xfrm>
            <a:off x="857250" y="573088"/>
            <a:ext cx="7829550" cy="917575"/>
          </a:xfrm>
        </p:spPr>
        <p:txBody>
          <a:bodyPr/>
          <a:lstStyle/>
          <a:p>
            <a:r>
              <a:rPr lang="nl-NL" smtClean="0"/>
              <a:t>Eigen ervaringen</a:t>
            </a:r>
          </a:p>
        </p:txBody>
      </p:sp>
      <p:sp>
        <p:nvSpPr>
          <p:cNvPr id="46082" name="Tijdelijke aanduiding voor inhoud 2"/>
          <p:cNvSpPr>
            <a:spLocks noGrp="1"/>
          </p:cNvSpPr>
          <p:nvPr>
            <p:ph idx="1"/>
          </p:nvPr>
        </p:nvSpPr>
        <p:spPr/>
        <p:txBody>
          <a:bodyPr/>
          <a:lstStyle/>
          <a:p>
            <a:pPr marL="457200" indent="-457200">
              <a:buFont typeface="Arial" charset="0"/>
              <a:buChar char="•"/>
            </a:pPr>
            <a:r>
              <a:rPr lang="nl-NL" dirty="0" smtClean="0"/>
              <a:t>We hebben dit moeten oefenen</a:t>
            </a:r>
          </a:p>
          <a:p>
            <a:pPr marL="457200" indent="-457200">
              <a:buFont typeface="Arial" charset="0"/>
              <a:buChar char="•"/>
            </a:pPr>
            <a:r>
              <a:rPr lang="nl-NL" dirty="0" smtClean="0"/>
              <a:t>Filmen en coachen hebben ons daarbij geholpen</a:t>
            </a:r>
          </a:p>
          <a:p>
            <a:pPr marL="457200" indent="-457200">
              <a:buFont typeface="Arial" charset="0"/>
              <a:buChar char="•"/>
            </a:pPr>
            <a:r>
              <a:rPr lang="nl-NL" dirty="0" smtClean="0"/>
              <a:t>We zien dat de aanpak werkt en dat maakt ons enthousiast</a:t>
            </a:r>
          </a:p>
          <a:p>
            <a:pPr marL="457200" indent="-457200">
              <a:buFont typeface="Arial" charset="0"/>
              <a:buChar char="•"/>
            </a:pPr>
            <a:r>
              <a:rPr lang="nl-NL" dirty="0" smtClean="0"/>
              <a:t>We koppelen de aanpak </a:t>
            </a:r>
            <a:r>
              <a:rPr lang="nl-NL" b="1" dirty="0" smtClean="0"/>
              <a:t>en het </a:t>
            </a:r>
            <a:r>
              <a:rPr lang="nl-NL" dirty="0" smtClean="0"/>
              <a:t>spel aan de eigen methode: niet iets erbij, maar gewoon erbinnen dus.</a:t>
            </a:r>
          </a:p>
          <a:p>
            <a:pPr marL="457200" indent="-457200">
              <a:buFont typeface="Arial" charset="0"/>
              <a:buChar char="•"/>
            </a:pPr>
            <a:r>
              <a:rPr lang="nl-NL" dirty="0" smtClean="0"/>
              <a:t>We koppelen de aanpak aan de uitvoering van de handelingsplannen</a:t>
            </a:r>
          </a:p>
        </p:txBody>
      </p:sp>
      <p:sp>
        <p:nvSpPr>
          <p:cNvPr id="46083"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BCFA7A-6A1A-44B8-825A-FA6CD8B05B0F}" type="slidenum">
              <a:rPr lang="nl-NL">
                <a:solidFill>
                  <a:srgbClr val="898989"/>
                </a:solidFill>
                <a:cs typeface="Arial" charset="0"/>
              </a:rPr>
              <a:pPr fontAlgn="base">
                <a:spcBef>
                  <a:spcPct val="0"/>
                </a:spcBef>
                <a:spcAft>
                  <a:spcPct val="0"/>
                </a:spcAft>
              </a:pPr>
              <a:t>22</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1"/>
          <p:cNvSpPr>
            <a:spLocks noGrp="1"/>
          </p:cNvSpPr>
          <p:nvPr>
            <p:ph type="title"/>
          </p:nvPr>
        </p:nvSpPr>
        <p:spPr>
          <a:xfrm>
            <a:off x="857250" y="573088"/>
            <a:ext cx="7829550" cy="917575"/>
          </a:xfrm>
        </p:spPr>
        <p:txBody>
          <a:bodyPr/>
          <a:lstStyle/>
          <a:p>
            <a:r>
              <a:rPr lang="nl-NL" smtClean="0"/>
              <a:t>Zijn er nog vragen?</a:t>
            </a:r>
          </a:p>
        </p:txBody>
      </p:sp>
      <p:sp>
        <p:nvSpPr>
          <p:cNvPr id="48130"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055E6E-C59E-41F8-8F38-BC644C6A19AA}" type="slidenum">
              <a:rPr lang="nl-NL">
                <a:solidFill>
                  <a:srgbClr val="898989"/>
                </a:solidFill>
                <a:cs typeface="Arial" charset="0"/>
              </a:rPr>
              <a:pPr fontAlgn="base">
                <a:spcBef>
                  <a:spcPct val="0"/>
                </a:spcBef>
                <a:spcAft>
                  <a:spcPct val="0"/>
                </a:spcAft>
              </a:pPr>
              <a:t>23</a:t>
            </a:fld>
            <a:endParaRPr lang="nl-NL">
              <a:solidFill>
                <a:srgbClr val="898989"/>
              </a:solidFill>
              <a:cs typeface="Arial" charset="0"/>
            </a:endParaRPr>
          </a:p>
        </p:txBody>
      </p:sp>
      <p:pic>
        <p:nvPicPr>
          <p:cNvPr id="3" name="Tijdelijke aanduiding voor inhoud 2"/>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1190625" y="2294731"/>
            <a:ext cx="7162800" cy="31369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el 1"/>
          <p:cNvSpPr>
            <a:spLocks noGrp="1"/>
          </p:cNvSpPr>
          <p:nvPr>
            <p:ph type="title"/>
          </p:nvPr>
        </p:nvSpPr>
        <p:spPr>
          <a:xfrm>
            <a:off x="857250" y="573088"/>
            <a:ext cx="7829550" cy="917575"/>
          </a:xfrm>
        </p:spPr>
        <p:txBody>
          <a:bodyPr/>
          <a:lstStyle/>
          <a:p>
            <a:r>
              <a:rPr lang="nl-NL" smtClean="0"/>
              <a:t>Bronnen</a:t>
            </a:r>
          </a:p>
        </p:txBody>
      </p:sp>
      <p:sp>
        <p:nvSpPr>
          <p:cNvPr id="3" name="Tijdelijke aanduiding voor inhoud 2"/>
          <p:cNvSpPr>
            <a:spLocks noGrp="1"/>
          </p:cNvSpPr>
          <p:nvPr>
            <p:ph idx="1"/>
          </p:nvPr>
        </p:nvSpPr>
        <p:spPr/>
        <p:txBody>
          <a:bodyPr rtlCol="0">
            <a:normAutofit fontScale="77500" lnSpcReduction="20000"/>
          </a:bodyPr>
          <a:lstStyle/>
          <a:p>
            <a:pPr fontAlgn="auto">
              <a:spcAft>
                <a:spcPts val="0"/>
              </a:spcAft>
              <a:defRPr/>
            </a:pPr>
            <a:r>
              <a:rPr lang="nl-NL" dirty="0" smtClean="0"/>
              <a:t>Damhuis, R., Blauw, A. de &amp; </a:t>
            </a:r>
            <a:r>
              <a:rPr lang="nl-NL" dirty="0" err="1" smtClean="0"/>
              <a:t>Brandenbarg</a:t>
            </a:r>
            <a:r>
              <a:rPr lang="nl-NL" dirty="0" smtClean="0"/>
              <a:t>, N. (2004). CombiList, een instrument voor taalontwikkeling via interactie. Nijmegen, Expertisecentrum Nederlands.</a:t>
            </a:r>
          </a:p>
          <a:p>
            <a:pPr fontAlgn="auto">
              <a:spcAft>
                <a:spcPts val="0"/>
              </a:spcAft>
              <a:defRPr/>
            </a:pPr>
            <a:endParaRPr lang="nl-NL" dirty="0" smtClean="0"/>
          </a:p>
          <a:p>
            <a:pPr fontAlgn="auto">
              <a:spcAft>
                <a:spcPts val="0"/>
              </a:spcAft>
              <a:defRPr/>
            </a:pPr>
            <a:endParaRPr lang="nl-NL" dirty="0" smtClean="0"/>
          </a:p>
          <a:p>
            <a:pPr fontAlgn="auto">
              <a:spcAft>
                <a:spcPts val="0"/>
              </a:spcAft>
              <a:defRPr/>
            </a:pPr>
            <a:endParaRPr lang="nl-NL" dirty="0" smtClean="0"/>
          </a:p>
          <a:p>
            <a:pPr fontAlgn="auto">
              <a:spcAft>
                <a:spcPts val="0"/>
              </a:spcAft>
              <a:defRPr/>
            </a:pPr>
            <a:endParaRPr lang="nl-NL" dirty="0" smtClean="0"/>
          </a:p>
          <a:p>
            <a:pPr fontAlgn="auto">
              <a:spcAft>
                <a:spcPts val="0"/>
              </a:spcAft>
              <a:defRPr/>
            </a:pPr>
            <a:endParaRPr lang="nl-NL" dirty="0" smtClean="0"/>
          </a:p>
          <a:p>
            <a:pPr fontAlgn="auto">
              <a:spcAft>
                <a:spcPts val="0"/>
              </a:spcAft>
              <a:defRPr/>
            </a:pPr>
            <a:endParaRPr lang="nl-NL" dirty="0" smtClean="0"/>
          </a:p>
          <a:p>
            <a:pPr fontAlgn="auto">
              <a:spcAft>
                <a:spcPts val="0"/>
              </a:spcAft>
              <a:defRPr/>
            </a:pPr>
            <a:r>
              <a:rPr lang="nl-NL" dirty="0" smtClean="0">
                <a:hlinkClick r:id="rId3"/>
              </a:rPr>
              <a:t>http://www.marnixacademie.nl/marnix-academie/kennisontwikkeling/lectoraten/interactie-en-taalbeleid.aspx</a:t>
            </a:r>
            <a:endParaRPr lang="nl-NL" dirty="0" smtClean="0"/>
          </a:p>
          <a:p>
            <a:pPr fontAlgn="auto">
              <a:spcAft>
                <a:spcPts val="0"/>
              </a:spcAft>
              <a:defRPr/>
            </a:pPr>
            <a:endParaRPr lang="nl-NL" dirty="0"/>
          </a:p>
        </p:txBody>
      </p:sp>
      <p:sp>
        <p:nvSpPr>
          <p:cNvPr id="50179"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378D5A-2E05-4228-9106-7003D4A82CA6}" type="slidenum">
              <a:rPr lang="nl-NL">
                <a:solidFill>
                  <a:srgbClr val="898989"/>
                </a:solidFill>
                <a:cs typeface="Arial" charset="0"/>
              </a:rPr>
              <a:pPr fontAlgn="base">
                <a:spcBef>
                  <a:spcPct val="0"/>
                </a:spcBef>
                <a:spcAft>
                  <a:spcPct val="0"/>
                </a:spcAft>
              </a:pPr>
              <a:t>24</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a:t>
            </a:r>
            <a:r>
              <a:rPr lang="nl-NL" dirty="0" smtClean="0"/>
              <a:t>esprekspunten</a:t>
            </a:r>
            <a:endParaRPr lang="nl-NL" dirty="0"/>
          </a:p>
        </p:txBody>
      </p:sp>
      <p:sp>
        <p:nvSpPr>
          <p:cNvPr id="3" name="Tijdelijke aanduiding voor inhoud 2"/>
          <p:cNvSpPr>
            <a:spLocks noGrp="1"/>
          </p:cNvSpPr>
          <p:nvPr>
            <p:ph idx="1"/>
          </p:nvPr>
        </p:nvSpPr>
        <p:spPr>
          <a:xfrm>
            <a:off x="323528" y="1700808"/>
            <a:ext cx="7829550" cy="4525963"/>
          </a:xfrm>
        </p:spPr>
        <p:txBody>
          <a:bodyPr/>
          <a:lstStyle/>
          <a:p>
            <a:pPr marL="514350" indent="-514350">
              <a:buFont typeface="+mj-lt"/>
              <a:buAutoNum type="arabicPeriod"/>
            </a:pPr>
            <a:r>
              <a:rPr lang="nl-NL" dirty="0" smtClean="0"/>
              <a:t>Zou deze aanpak passen bij jullie jonge kinderen</a:t>
            </a:r>
            <a:endParaRPr lang="nl-NL" dirty="0"/>
          </a:p>
          <a:p>
            <a:pPr marL="514350" indent="-514350">
              <a:buFont typeface="+mj-lt"/>
              <a:buAutoNum type="arabicPeriod"/>
            </a:pPr>
            <a:r>
              <a:rPr lang="nl-NL" dirty="0" smtClean="0"/>
              <a:t>Wat zou deze aanpak betekenen voor jouw eigen vaardigheden</a:t>
            </a:r>
          </a:p>
          <a:p>
            <a:pPr marL="514350" indent="-514350">
              <a:buFont typeface="+mj-lt"/>
              <a:buAutoNum type="arabicPeriod"/>
            </a:pPr>
            <a:r>
              <a:rPr lang="nl-NL" dirty="0" smtClean="0"/>
              <a:t>Vind je deze workshop geschikt om kennis te maken met de aanpak? </a:t>
            </a:r>
          </a:p>
          <a:p>
            <a:pPr marL="514350" indent="-514350">
              <a:buFont typeface="+mj-lt"/>
              <a:buAutoNum type="arabicPeriod"/>
            </a:pPr>
            <a:r>
              <a:rPr lang="nl-NL" dirty="0" smtClean="0"/>
              <a:t>Wat heb je daarvoor nodig?</a:t>
            </a:r>
          </a:p>
          <a:p>
            <a:pPr marL="514350" indent="-514350">
              <a:buFont typeface="+mj-lt"/>
              <a:buAutoNum type="arabicPeriod"/>
            </a:pPr>
            <a:endParaRPr lang="nl-NL" dirty="0" smtClean="0"/>
          </a:p>
          <a:p>
            <a:pPr marL="514350" indent="-514350"/>
            <a:endParaRPr lang="nl-NL" dirty="0" smtClean="0"/>
          </a:p>
          <a:p>
            <a:pPr marL="457200" indent="-457200">
              <a:buFont typeface="Arial" pitchFamily="34" charset="0"/>
              <a:buChar char="•"/>
            </a:pPr>
            <a:endParaRPr lang="nl-NL" dirty="0" smtClean="0"/>
          </a:p>
          <a:p>
            <a:endParaRPr lang="nl-NL" dirty="0" smtClean="0"/>
          </a:p>
          <a:p>
            <a:pPr marL="457200" indent="-457200">
              <a:buFont typeface="Arial" pitchFamily="34" charset="0"/>
              <a:buChar char="•"/>
            </a:pPr>
            <a:endParaRPr lang="nl-NL" dirty="0"/>
          </a:p>
        </p:txBody>
      </p:sp>
      <p:sp>
        <p:nvSpPr>
          <p:cNvPr id="4" name="Tijdelijke aanduiding voor dianummer 3"/>
          <p:cNvSpPr>
            <a:spLocks noGrp="1"/>
          </p:cNvSpPr>
          <p:nvPr>
            <p:ph type="sldNum" sz="quarter" idx="10"/>
          </p:nvPr>
        </p:nvSpPr>
        <p:spPr/>
        <p:txBody>
          <a:bodyPr/>
          <a:lstStyle/>
          <a:p>
            <a:pPr>
              <a:defRPr/>
            </a:pPr>
            <a:fld id="{ACD1FCCD-3026-4B71-B235-D44B28CC738B}" type="slidenum">
              <a:rPr lang="nl-NL" smtClean="0"/>
              <a:pPr>
                <a:defRPr/>
              </a:pPr>
              <a:t>25</a:t>
            </a:fld>
            <a:endParaRPr lang="nl-NL" dirty="0"/>
          </a:p>
        </p:txBody>
      </p:sp>
    </p:spTree>
    <p:extLst>
      <p:ext uri="{BB962C8B-B14F-4D97-AF65-F5344CB8AC3E}">
        <p14:creationId xmlns:p14="http://schemas.microsoft.com/office/powerpoint/2010/main" val="26826149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514350" indent="-514350"/>
            <a:r>
              <a:rPr lang="nl-NL" dirty="0" smtClean="0">
                <a:solidFill>
                  <a:srgbClr val="FF0000"/>
                </a:solidFill>
              </a:rPr>
              <a:t>5</a:t>
            </a:r>
            <a:r>
              <a:rPr lang="nl-NL" dirty="0" smtClean="0"/>
              <a:t>.	 Is deze workshop geschikt om de aanpak in je eigen praktijk te gaan realiseren? </a:t>
            </a:r>
          </a:p>
          <a:p>
            <a:pPr marL="514350" indent="-514350"/>
            <a:r>
              <a:rPr lang="nl-NL" dirty="0" smtClean="0"/>
              <a:t>	</a:t>
            </a:r>
          </a:p>
          <a:p>
            <a:pPr marL="514350" indent="-514350"/>
            <a:r>
              <a:rPr lang="nl-NL" dirty="0" smtClean="0"/>
              <a:t>	Zo ja, licht je antwoord toe</a:t>
            </a:r>
          </a:p>
          <a:p>
            <a:pPr marL="514350" indent="-514350"/>
            <a:r>
              <a:rPr lang="nl-NL" dirty="0" smtClean="0"/>
              <a:t>	Zo nee, licht je antwoord toe</a:t>
            </a:r>
            <a:endParaRPr lang="nl-NL" dirty="0"/>
          </a:p>
        </p:txBody>
      </p:sp>
      <p:sp>
        <p:nvSpPr>
          <p:cNvPr id="4" name="Tijdelijke aanduiding voor dianummer 3"/>
          <p:cNvSpPr>
            <a:spLocks noGrp="1"/>
          </p:cNvSpPr>
          <p:nvPr>
            <p:ph type="sldNum" sz="quarter" idx="10"/>
          </p:nvPr>
        </p:nvSpPr>
        <p:spPr/>
        <p:txBody>
          <a:bodyPr/>
          <a:lstStyle/>
          <a:p>
            <a:pPr>
              <a:defRPr/>
            </a:pPr>
            <a:fld id="{ACD1FCCD-3026-4B71-B235-D44B28CC738B}" type="slidenum">
              <a:rPr lang="nl-NL" smtClean="0"/>
              <a:pPr>
                <a:defRPr/>
              </a:pPr>
              <a:t>26</a:t>
            </a:fld>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dirty="0" smtClean="0"/>
              <a:t>Het kind heeft </a:t>
            </a:r>
          </a:p>
          <a:p>
            <a:r>
              <a:rPr lang="nl-NL" dirty="0"/>
              <a:t>h</a:t>
            </a:r>
            <a:r>
              <a:rPr lang="nl-NL" dirty="0" smtClean="0"/>
              <a:t>onderd talen,</a:t>
            </a:r>
          </a:p>
          <a:p>
            <a:r>
              <a:rPr lang="nl-NL" dirty="0"/>
              <a:t>h</a:t>
            </a:r>
            <a:r>
              <a:rPr lang="nl-NL" dirty="0" smtClean="0"/>
              <a:t>onderd handen</a:t>
            </a:r>
          </a:p>
          <a:p>
            <a:r>
              <a:rPr lang="nl-NL" dirty="0"/>
              <a:t>h</a:t>
            </a:r>
            <a:r>
              <a:rPr lang="nl-NL" dirty="0" smtClean="0"/>
              <a:t>onderd gedachten</a:t>
            </a:r>
          </a:p>
          <a:p>
            <a:r>
              <a:rPr lang="nl-NL" dirty="0"/>
              <a:t>h</a:t>
            </a:r>
            <a:r>
              <a:rPr lang="nl-NL" dirty="0" smtClean="0"/>
              <a:t>onderd manieren van denken, </a:t>
            </a:r>
          </a:p>
          <a:p>
            <a:r>
              <a:rPr lang="nl-NL" dirty="0"/>
              <a:t>v</a:t>
            </a:r>
            <a:r>
              <a:rPr lang="nl-NL" dirty="0" smtClean="0"/>
              <a:t>an spelen, van spreken</a:t>
            </a:r>
          </a:p>
          <a:p>
            <a:endParaRPr lang="nl-NL" dirty="0" smtClean="0"/>
          </a:p>
          <a:p>
            <a:r>
              <a:rPr lang="nl-NL" sz="2000" dirty="0" smtClean="0"/>
              <a:t>(uit: zeker de honderd is er wel. Louis </a:t>
            </a:r>
            <a:r>
              <a:rPr lang="nl-NL" sz="2000" dirty="0" err="1"/>
              <a:t>M</a:t>
            </a:r>
            <a:r>
              <a:rPr lang="nl-NL" sz="2000" dirty="0" err="1" smtClean="0"/>
              <a:t>alaguzie</a:t>
            </a:r>
            <a:r>
              <a:rPr lang="nl-NL" sz="2000" dirty="0" smtClean="0"/>
              <a:t>)</a:t>
            </a:r>
            <a:endParaRPr lang="nl-NL" sz="2000" dirty="0"/>
          </a:p>
        </p:txBody>
      </p:sp>
      <p:sp>
        <p:nvSpPr>
          <p:cNvPr id="4" name="Tijdelijke aanduiding voor dianummer 3"/>
          <p:cNvSpPr>
            <a:spLocks noGrp="1"/>
          </p:cNvSpPr>
          <p:nvPr>
            <p:ph type="sldNum" sz="quarter" idx="4294967295"/>
          </p:nvPr>
        </p:nvSpPr>
        <p:spPr>
          <a:xfrm>
            <a:off x="857224" y="6286520"/>
            <a:ext cx="2133600" cy="365125"/>
          </a:xfrm>
          <a:prstGeom prst="rect">
            <a:avLst/>
          </a:prstGeom>
        </p:spPr>
        <p:txBody>
          <a:bodyPr/>
          <a:lstStyle/>
          <a:p>
            <a:fld id="{8D33ED3E-73DE-4809-A78E-04B04E8F3307}" type="slidenum">
              <a:rPr lang="nl-NL" smtClean="0">
                <a:solidFill>
                  <a:prstClr val="black">
                    <a:tint val="75000"/>
                  </a:prstClr>
                </a:solidFill>
              </a:rPr>
              <a:pPr/>
              <a:t>3</a:t>
            </a:fld>
            <a:endParaRPr lang="nl-NL" dirty="0">
              <a:solidFill>
                <a:prstClr val="black">
                  <a:tint val="75000"/>
                </a:prstClr>
              </a:solidFill>
            </a:endParaRPr>
          </a:p>
        </p:txBody>
      </p:sp>
    </p:spTree>
    <p:extLst>
      <p:ext uri="{BB962C8B-B14F-4D97-AF65-F5344CB8AC3E}">
        <p14:creationId xmlns:p14="http://schemas.microsoft.com/office/powerpoint/2010/main" val="277875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Kennismaken met elkaar</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Wat kenmerkt voor jou de stimulering van laagtaalvaardige jonge kinderen?</a:t>
            </a:r>
            <a:endParaRPr lang="nl-NL" dirty="0"/>
          </a:p>
        </p:txBody>
      </p:sp>
      <p:sp>
        <p:nvSpPr>
          <p:cNvPr id="4" name="Tijdelijke aanduiding voor dianummer 3"/>
          <p:cNvSpPr>
            <a:spLocks noGrp="1"/>
          </p:cNvSpPr>
          <p:nvPr>
            <p:ph type="sldNum" sz="quarter" idx="10"/>
          </p:nvPr>
        </p:nvSpPr>
        <p:spPr/>
        <p:txBody>
          <a:bodyPr/>
          <a:lstStyle/>
          <a:p>
            <a:pPr>
              <a:defRPr/>
            </a:pPr>
            <a:fld id="{ACD1FCCD-3026-4B71-B235-D44B28CC738B}" type="slidenum">
              <a:rPr lang="nl-NL" smtClean="0"/>
              <a:pPr>
                <a:defRPr/>
              </a:pPr>
              <a:t>4</a:t>
            </a:fld>
            <a:endParaRPr lang="nl-NL" dirty="0"/>
          </a:p>
        </p:txBody>
      </p:sp>
    </p:spTree>
    <p:extLst>
      <p:ext uri="{BB962C8B-B14F-4D97-AF65-F5344CB8AC3E}">
        <p14:creationId xmlns:p14="http://schemas.microsoft.com/office/powerpoint/2010/main" val="342439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el 1"/>
          <p:cNvSpPr>
            <a:spLocks noGrp="1"/>
          </p:cNvSpPr>
          <p:nvPr>
            <p:ph type="title"/>
          </p:nvPr>
        </p:nvSpPr>
        <p:spPr>
          <a:xfrm>
            <a:off x="857250" y="573088"/>
            <a:ext cx="7829550" cy="917575"/>
          </a:xfrm>
        </p:spPr>
        <p:txBody>
          <a:bodyPr/>
          <a:lstStyle/>
          <a:p>
            <a:r>
              <a:rPr lang="nl-NL" dirty="0" smtClean="0"/>
              <a:t>Workshop</a:t>
            </a:r>
          </a:p>
        </p:txBody>
      </p:sp>
      <p:sp>
        <p:nvSpPr>
          <p:cNvPr id="12290" name="Tijdelijke aanduiding voor inhoud 2"/>
          <p:cNvSpPr>
            <a:spLocks noGrp="1"/>
          </p:cNvSpPr>
          <p:nvPr>
            <p:ph idx="1"/>
          </p:nvPr>
        </p:nvSpPr>
        <p:spPr/>
        <p:txBody>
          <a:bodyPr/>
          <a:lstStyle/>
          <a:p>
            <a:pPr marL="514350" indent="-514350">
              <a:buFontTx/>
              <a:buAutoNum type="arabicPlain"/>
            </a:pPr>
            <a:r>
              <a:rPr lang="nl-NL" smtClean="0"/>
              <a:t>Ervaren: wat doet interactie met je?</a:t>
            </a:r>
          </a:p>
          <a:p>
            <a:pPr marL="514350" indent="-514350">
              <a:buFontTx/>
              <a:buAutoNum type="arabicPlain"/>
            </a:pPr>
            <a:endParaRPr lang="nl-NL" smtClean="0"/>
          </a:p>
          <a:p>
            <a:pPr marL="514350" indent="-514350">
              <a:buFontTx/>
              <a:buAutoNum type="arabicPlain"/>
            </a:pPr>
            <a:r>
              <a:rPr lang="nl-NL" smtClean="0"/>
              <a:t>Informatie: wat willen we vertellen?</a:t>
            </a:r>
          </a:p>
          <a:p>
            <a:pPr marL="514350" indent="-514350">
              <a:buFontTx/>
              <a:buAutoNum type="arabicPlain"/>
            </a:pPr>
            <a:endParaRPr lang="nl-NL" smtClean="0"/>
          </a:p>
          <a:p>
            <a:pPr marL="514350" indent="-514350">
              <a:buFontTx/>
              <a:buAutoNum type="arabicPlain"/>
            </a:pPr>
            <a:r>
              <a:rPr lang="nl-NL" smtClean="0"/>
              <a:t>Filmpjes: wat willen we laten zien?</a:t>
            </a:r>
          </a:p>
          <a:p>
            <a:pPr marL="514350" indent="-514350"/>
            <a:endParaRPr lang="nl-NL" smtClean="0"/>
          </a:p>
        </p:txBody>
      </p:sp>
      <p:sp>
        <p:nvSpPr>
          <p:cNvPr id="12291"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8656D6-F101-4FCB-B689-FB3897360420}" type="slidenum">
              <a:rPr lang="nl-NL">
                <a:solidFill>
                  <a:srgbClr val="898989"/>
                </a:solidFill>
                <a:cs typeface="Arial" charset="0"/>
              </a:rPr>
              <a:pPr fontAlgn="base">
                <a:spcBef>
                  <a:spcPct val="0"/>
                </a:spcBef>
                <a:spcAft>
                  <a:spcPct val="0"/>
                </a:spcAft>
              </a:pPr>
              <a:t>5</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a:xfrm>
            <a:off x="857250" y="573088"/>
            <a:ext cx="7829550" cy="917575"/>
          </a:xfrm>
        </p:spPr>
        <p:txBody>
          <a:bodyPr/>
          <a:lstStyle/>
          <a:p>
            <a:r>
              <a:rPr lang="nl-NL" smtClean="0"/>
              <a:t>Wat doet interactie met je?</a:t>
            </a:r>
          </a:p>
        </p:txBody>
      </p:sp>
      <p:sp>
        <p:nvSpPr>
          <p:cNvPr id="14338" name="Tijdelijke aanduiding voor inhoud 2"/>
          <p:cNvSpPr>
            <a:spLocks noGrp="1"/>
          </p:cNvSpPr>
          <p:nvPr>
            <p:ph idx="1"/>
          </p:nvPr>
        </p:nvSpPr>
        <p:spPr/>
        <p:txBody>
          <a:bodyPr/>
          <a:lstStyle/>
          <a:p>
            <a:endParaRPr lang="nl-NL" smtClean="0"/>
          </a:p>
          <a:p>
            <a:r>
              <a:rPr lang="nl-NL" smtClean="0">
                <a:solidFill>
                  <a:srgbClr val="FF0000"/>
                </a:solidFill>
              </a:rPr>
              <a:t>Ervaren:</a:t>
            </a:r>
          </a:p>
          <a:p>
            <a:r>
              <a:rPr lang="nl-NL" smtClean="0"/>
              <a:t>We beginnen deze workshop met een gesprek over: “ de leukste vakantie van je leven” </a:t>
            </a:r>
          </a:p>
        </p:txBody>
      </p:sp>
      <p:sp>
        <p:nvSpPr>
          <p:cNvPr id="14339"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510655-BD8E-4684-B441-70B8D591E3A2}" type="slidenum">
              <a:rPr lang="nl-NL">
                <a:solidFill>
                  <a:srgbClr val="898989"/>
                </a:solidFill>
                <a:cs typeface="Arial" charset="0"/>
              </a:rPr>
              <a:pPr fontAlgn="base">
                <a:spcBef>
                  <a:spcPct val="0"/>
                </a:spcBef>
                <a:spcAft>
                  <a:spcPct val="0"/>
                </a:spcAft>
              </a:pPr>
              <a:t>6</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a:xfrm>
            <a:off x="857250" y="573088"/>
            <a:ext cx="7829550" cy="917575"/>
          </a:xfrm>
        </p:spPr>
        <p:txBody>
          <a:bodyPr/>
          <a:lstStyle/>
          <a:p>
            <a:pPr algn="ctr"/>
            <a:r>
              <a:rPr lang="nl-NL" dirty="0" smtClean="0"/>
              <a:t>Wat gaan we doen?</a:t>
            </a:r>
          </a:p>
        </p:txBody>
      </p:sp>
      <p:sp>
        <p:nvSpPr>
          <p:cNvPr id="28674" name="Tijdelijke aanduiding voor inhoud 2"/>
          <p:cNvSpPr>
            <a:spLocks noGrp="1"/>
          </p:cNvSpPr>
          <p:nvPr>
            <p:ph idx="1"/>
          </p:nvPr>
        </p:nvSpPr>
        <p:spPr/>
        <p:txBody>
          <a:bodyPr/>
          <a:lstStyle/>
          <a:p>
            <a:endParaRPr lang="nl-NL" dirty="0" smtClean="0"/>
          </a:p>
          <a:p>
            <a:endParaRPr lang="nl-NL" dirty="0" smtClean="0"/>
          </a:p>
          <a:p>
            <a:r>
              <a:rPr lang="nl-NL" dirty="0" smtClean="0"/>
              <a:t>Wat kunnen we (nog meer) aan kennis opdoen en welke vaardigheden kunnen we leren om juist de laagtaalvaardige kinderen uit te dagen.</a:t>
            </a:r>
          </a:p>
          <a:p>
            <a:endParaRPr lang="nl-NL" dirty="0" smtClean="0"/>
          </a:p>
        </p:txBody>
      </p:sp>
      <p:sp>
        <p:nvSpPr>
          <p:cNvPr id="28675" name="Tijdelijke aanduiding voor dianumm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19A764-77E4-4B40-B3B8-81449BCD2986}" type="slidenum">
              <a:rPr lang="nl-NL">
                <a:solidFill>
                  <a:srgbClr val="898989"/>
                </a:solidFill>
                <a:cs typeface="Arial" charset="0"/>
              </a:rPr>
              <a:pPr fontAlgn="base">
                <a:spcBef>
                  <a:spcPct val="0"/>
                </a:spcBef>
                <a:spcAft>
                  <a:spcPct val="0"/>
                </a:spcAft>
              </a:pPr>
              <a:t>7</a:t>
            </a:fld>
            <a:endParaRPr lang="nl-NL">
              <a:solidFill>
                <a:srgbClr val="898989"/>
              </a:solidFill>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755576" y="548680"/>
            <a:ext cx="7704211" cy="1656184"/>
          </a:xfrm>
        </p:spPr>
        <p:txBody>
          <a:bodyPr/>
          <a:lstStyle/>
          <a:p>
            <a:pPr algn="ctr"/>
            <a:r>
              <a:rPr lang="nl-NL" dirty="0" smtClean="0"/>
              <a:t>Gesprekken zijn de spil</a:t>
            </a:r>
            <a:br>
              <a:rPr lang="nl-NL" dirty="0" smtClean="0"/>
            </a:br>
            <a:r>
              <a:rPr lang="nl-NL" dirty="0" smtClean="0">
                <a:solidFill>
                  <a:srgbClr val="00B050"/>
                </a:solidFill>
              </a:rPr>
              <a:t> </a:t>
            </a:r>
            <a:r>
              <a:rPr lang="nl-NL" sz="2400" dirty="0" smtClean="0"/>
              <a:t>een betekenisvolle context</a:t>
            </a:r>
            <a:br>
              <a:rPr lang="nl-NL" sz="2400" dirty="0" smtClean="0"/>
            </a:br>
            <a:r>
              <a:rPr lang="nl-NL" sz="2400" dirty="0" smtClean="0"/>
              <a:t/>
            </a:r>
            <a:br>
              <a:rPr lang="nl-NL" sz="2400" dirty="0" smtClean="0"/>
            </a:br>
            <a:r>
              <a:rPr lang="nl-NL" sz="2400" dirty="0" smtClean="0"/>
              <a:t>actief meedoen, meedenken en meepraten  door </a:t>
            </a:r>
            <a:r>
              <a:rPr lang="nl-NL" sz="2400" dirty="0" err="1" smtClean="0"/>
              <a:t>leerlkrachten</a:t>
            </a:r>
            <a:r>
              <a:rPr lang="nl-NL" sz="2400" dirty="0" smtClean="0"/>
              <a:t> en leerlingen </a:t>
            </a:r>
          </a:p>
        </p:txBody>
      </p:sp>
      <p:sp>
        <p:nvSpPr>
          <p:cNvPr id="87044" name="AutoShape 4"/>
          <p:cNvSpPr>
            <a:spLocks noChangeArrowheads="1"/>
          </p:cNvSpPr>
          <p:nvPr/>
        </p:nvSpPr>
        <p:spPr bwMode="auto">
          <a:xfrm>
            <a:off x="2627313" y="3141663"/>
            <a:ext cx="3240087" cy="2520950"/>
          </a:xfrm>
          <a:prstGeom prst="triangle">
            <a:avLst>
              <a:gd name="adj" fmla="val 50000"/>
            </a:avLst>
          </a:prstGeom>
          <a:solidFill>
            <a:srgbClr val="33CCCC"/>
          </a:solidFill>
          <a:ln w="9525">
            <a:solidFill>
              <a:schemeClr val="tx1"/>
            </a:solidFill>
            <a:miter lim="800000"/>
            <a:headEnd/>
            <a:tailEnd/>
          </a:ln>
        </p:spPr>
        <p:txBody>
          <a:bodyPr wrap="none" anchor="ctr"/>
          <a:lstStyle/>
          <a:p>
            <a:endParaRPr lang="nl-NL">
              <a:latin typeface="Calibri" pitchFamily="34" charset="0"/>
            </a:endParaRPr>
          </a:p>
        </p:txBody>
      </p:sp>
      <p:sp>
        <p:nvSpPr>
          <p:cNvPr id="87045" name="Text Box 5"/>
          <p:cNvSpPr txBox="1">
            <a:spLocks noChangeArrowheads="1"/>
          </p:cNvSpPr>
          <p:nvPr/>
        </p:nvSpPr>
        <p:spPr bwMode="auto">
          <a:xfrm>
            <a:off x="3851275" y="2565400"/>
            <a:ext cx="838200" cy="579438"/>
          </a:xfrm>
          <a:prstGeom prst="rect">
            <a:avLst/>
          </a:prstGeom>
          <a:noFill/>
          <a:ln w="9525">
            <a:noFill/>
            <a:miter lim="800000"/>
            <a:headEnd/>
            <a:tailEnd/>
          </a:ln>
        </p:spPr>
        <p:txBody>
          <a:bodyPr wrap="none">
            <a:spAutoFit/>
          </a:bodyPr>
          <a:lstStyle/>
          <a:p>
            <a:r>
              <a:rPr lang="en-US" sz="3200">
                <a:solidFill>
                  <a:srgbClr val="CC3300"/>
                </a:solidFill>
                <a:latin typeface="Univers Cnd"/>
              </a:rPr>
              <a:t>taal</a:t>
            </a:r>
            <a:endParaRPr lang="en-GB" sz="3200">
              <a:solidFill>
                <a:srgbClr val="CC3300"/>
              </a:solidFill>
              <a:latin typeface="Univers Cnd"/>
            </a:endParaRPr>
          </a:p>
        </p:txBody>
      </p:sp>
      <p:sp>
        <p:nvSpPr>
          <p:cNvPr id="87046" name="Text Box 6"/>
          <p:cNvSpPr txBox="1">
            <a:spLocks noChangeArrowheads="1"/>
          </p:cNvSpPr>
          <p:nvPr/>
        </p:nvSpPr>
        <p:spPr bwMode="auto">
          <a:xfrm>
            <a:off x="5867400" y="5300663"/>
            <a:ext cx="1357313" cy="579437"/>
          </a:xfrm>
          <a:prstGeom prst="rect">
            <a:avLst/>
          </a:prstGeom>
          <a:noFill/>
          <a:ln w="9525">
            <a:noFill/>
            <a:miter lim="800000"/>
            <a:headEnd/>
            <a:tailEnd/>
          </a:ln>
        </p:spPr>
        <p:txBody>
          <a:bodyPr wrap="none">
            <a:spAutoFit/>
          </a:bodyPr>
          <a:lstStyle/>
          <a:p>
            <a:r>
              <a:rPr lang="en-US" sz="3200">
                <a:solidFill>
                  <a:srgbClr val="CC3300"/>
                </a:solidFill>
                <a:latin typeface="Univers Cnd"/>
              </a:rPr>
              <a:t>kennis</a:t>
            </a:r>
            <a:endParaRPr lang="en-GB" sz="3200">
              <a:solidFill>
                <a:srgbClr val="CC3300"/>
              </a:solidFill>
              <a:latin typeface="Univers Cnd"/>
            </a:endParaRPr>
          </a:p>
        </p:txBody>
      </p:sp>
      <p:sp>
        <p:nvSpPr>
          <p:cNvPr id="87047" name="Text Box 7"/>
          <p:cNvSpPr txBox="1">
            <a:spLocks noChangeArrowheads="1"/>
          </p:cNvSpPr>
          <p:nvPr/>
        </p:nvSpPr>
        <p:spPr bwMode="auto">
          <a:xfrm>
            <a:off x="1116013" y="5300663"/>
            <a:ext cx="1514475" cy="579437"/>
          </a:xfrm>
          <a:prstGeom prst="rect">
            <a:avLst/>
          </a:prstGeom>
          <a:noFill/>
          <a:ln w="9525">
            <a:noFill/>
            <a:miter lim="800000"/>
            <a:headEnd/>
            <a:tailEnd/>
          </a:ln>
        </p:spPr>
        <p:txBody>
          <a:bodyPr wrap="none">
            <a:spAutoFit/>
          </a:bodyPr>
          <a:lstStyle/>
          <a:p>
            <a:r>
              <a:rPr lang="en-US" sz="3200">
                <a:solidFill>
                  <a:srgbClr val="CC3300"/>
                </a:solidFill>
                <a:latin typeface="Univers Cnd"/>
              </a:rPr>
              <a:t>denken</a:t>
            </a:r>
            <a:endParaRPr lang="en-GB" sz="3200">
              <a:solidFill>
                <a:srgbClr val="CC3300"/>
              </a:solidFill>
              <a:latin typeface="Univers Cnd"/>
            </a:endParaRPr>
          </a:p>
        </p:txBody>
      </p:sp>
      <p:sp>
        <p:nvSpPr>
          <p:cNvPr id="87048" name="Text Box 8"/>
          <p:cNvSpPr txBox="1">
            <a:spLocks noChangeArrowheads="1"/>
          </p:cNvSpPr>
          <p:nvPr/>
        </p:nvSpPr>
        <p:spPr bwMode="auto">
          <a:xfrm>
            <a:off x="3419475" y="4437063"/>
            <a:ext cx="1739900" cy="579437"/>
          </a:xfrm>
          <a:prstGeom prst="rect">
            <a:avLst/>
          </a:prstGeom>
          <a:noFill/>
          <a:ln>
            <a:noFill/>
          </a:ln>
          <a:effectLst/>
          <a:extLst/>
        </p:spPr>
        <p:txBody>
          <a:bodyPr wrap="none">
            <a:spAutoFit/>
          </a:bodyPr>
          <a:lstStyle/>
          <a:p>
            <a:pPr fontAlgn="auto">
              <a:spcBef>
                <a:spcPts val="0"/>
              </a:spcBef>
              <a:spcAft>
                <a:spcPts val="0"/>
              </a:spcAft>
              <a:defRPr/>
            </a:pPr>
            <a:r>
              <a:rPr lang="nl-NL" sz="3200" b="1">
                <a:effectLst>
                  <a:outerShdw blurRad="38100" dist="38100" dir="2700000" algn="tl">
                    <a:srgbClr val="C0C0C0"/>
                  </a:outerShdw>
                </a:effectLst>
                <a:latin typeface="Univers Cnd" pitchFamily="34" charset="0"/>
                <a:cs typeface="+mn-cs"/>
              </a:rPr>
              <a:t>gesprek</a:t>
            </a:r>
          </a:p>
        </p:txBody>
      </p:sp>
      <p:cxnSp>
        <p:nvCxnSpPr>
          <p:cNvPr id="9" name="Rechte verbindingslijn met pijl 8"/>
          <p:cNvCxnSpPr/>
          <p:nvPr/>
        </p:nvCxnSpPr>
        <p:spPr>
          <a:xfrm>
            <a:off x="4355976" y="90872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4355976" y="1556792"/>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dissolve">
                                      <p:cBhvr>
                                        <p:cTn id="7" dur="500"/>
                                        <p:tgtEl>
                                          <p:spTgt spid="870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87045"/>
                                        </p:tgtEl>
                                        <p:attrNameLst>
                                          <p:attrName>style.visibility</p:attrName>
                                        </p:attrNameLst>
                                      </p:cBhvr>
                                      <p:to>
                                        <p:strVal val="visible"/>
                                      </p:to>
                                    </p:set>
                                    <p:anim calcmode="lin" valueType="num">
                                      <p:cBhvr additive="base">
                                        <p:cTn id="12" dur="500" fill="hold"/>
                                        <p:tgtEl>
                                          <p:spTgt spid="87045"/>
                                        </p:tgtEl>
                                        <p:attrNameLst>
                                          <p:attrName>ppt_x</p:attrName>
                                        </p:attrNameLst>
                                      </p:cBhvr>
                                      <p:tavLst>
                                        <p:tav tm="0">
                                          <p:val>
                                            <p:strVal val="#ppt_x"/>
                                          </p:val>
                                        </p:tav>
                                        <p:tav tm="100000">
                                          <p:val>
                                            <p:strVal val="#ppt_x"/>
                                          </p:val>
                                        </p:tav>
                                      </p:tavLst>
                                    </p:anim>
                                    <p:anim calcmode="lin" valueType="num">
                                      <p:cBhvr additive="base">
                                        <p:cTn id="13" dur="500" fill="hold"/>
                                        <p:tgtEl>
                                          <p:spTgt spid="87045"/>
                                        </p:tgtEl>
                                        <p:attrNameLst>
                                          <p:attrName>ppt_y</p:attrName>
                                        </p:attrNameLst>
                                      </p:cBhvr>
                                      <p:tavLst>
                                        <p:tav tm="0">
                                          <p:val>
                                            <p:strVal val="0-#ppt_h/2"/>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87046"/>
                                        </p:tgtEl>
                                        <p:attrNameLst>
                                          <p:attrName>style.visibility</p:attrName>
                                        </p:attrNameLst>
                                      </p:cBhvr>
                                      <p:to>
                                        <p:strVal val="visible"/>
                                      </p:to>
                                    </p:set>
                                    <p:anim calcmode="lin" valueType="num">
                                      <p:cBhvr additive="base">
                                        <p:cTn id="16" dur="500" fill="hold"/>
                                        <p:tgtEl>
                                          <p:spTgt spid="87046"/>
                                        </p:tgtEl>
                                        <p:attrNameLst>
                                          <p:attrName>ppt_x</p:attrName>
                                        </p:attrNameLst>
                                      </p:cBhvr>
                                      <p:tavLst>
                                        <p:tav tm="0">
                                          <p:val>
                                            <p:strVal val="1+#ppt_w/2"/>
                                          </p:val>
                                        </p:tav>
                                        <p:tav tm="100000">
                                          <p:val>
                                            <p:strVal val="#ppt_x"/>
                                          </p:val>
                                        </p:tav>
                                      </p:tavLst>
                                    </p:anim>
                                    <p:anim calcmode="lin" valueType="num">
                                      <p:cBhvr additive="base">
                                        <p:cTn id="17" dur="500" fill="hold"/>
                                        <p:tgtEl>
                                          <p:spTgt spid="87046"/>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87047"/>
                                        </p:tgtEl>
                                        <p:attrNameLst>
                                          <p:attrName>style.visibility</p:attrName>
                                        </p:attrNameLst>
                                      </p:cBhvr>
                                      <p:to>
                                        <p:strVal val="visible"/>
                                      </p:to>
                                    </p:set>
                                    <p:anim calcmode="lin" valueType="num">
                                      <p:cBhvr additive="base">
                                        <p:cTn id="20" dur="500" fill="hold"/>
                                        <p:tgtEl>
                                          <p:spTgt spid="87047"/>
                                        </p:tgtEl>
                                        <p:attrNameLst>
                                          <p:attrName>ppt_x</p:attrName>
                                        </p:attrNameLst>
                                      </p:cBhvr>
                                      <p:tavLst>
                                        <p:tav tm="0">
                                          <p:val>
                                            <p:strVal val="0-#ppt_w/2"/>
                                          </p:val>
                                        </p:tav>
                                        <p:tav tm="100000">
                                          <p:val>
                                            <p:strVal val="#ppt_x"/>
                                          </p:val>
                                        </p:tav>
                                      </p:tavLst>
                                    </p:anim>
                                    <p:anim calcmode="lin" valueType="num">
                                      <p:cBhvr additive="base">
                                        <p:cTn id="21" dur="500" fill="hold"/>
                                        <p:tgtEl>
                                          <p:spTgt spid="87047"/>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5" presetClass="entr" presetSubtype="0" fill="hold" grpId="0" nodeType="clickEffect">
                                  <p:stCondLst>
                                    <p:cond delay="0"/>
                                  </p:stCondLst>
                                  <p:childTnLst>
                                    <p:set>
                                      <p:cBhvr>
                                        <p:cTn id="25" dur="1" fill="hold">
                                          <p:stCondLst>
                                            <p:cond delay="0"/>
                                          </p:stCondLst>
                                        </p:cTn>
                                        <p:tgtEl>
                                          <p:spTgt spid="87048"/>
                                        </p:tgtEl>
                                        <p:attrNameLst>
                                          <p:attrName>style.visibility</p:attrName>
                                        </p:attrNameLst>
                                      </p:cBhvr>
                                      <p:to>
                                        <p:strVal val="visible"/>
                                      </p:to>
                                    </p:set>
                                    <p:animEffect transition="in" filter="fade">
                                      <p:cBhvr>
                                        <p:cTn id="26" dur="2000"/>
                                        <p:tgtEl>
                                          <p:spTgt spid="87048"/>
                                        </p:tgtEl>
                                      </p:cBhvr>
                                    </p:animEffect>
                                    <p:anim calcmode="lin" valueType="num">
                                      <p:cBhvr>
                                        <p:cTn id="27" dur="2000" fill="hold"/>
                                        <p:tgtEl>
                                          <p:spTgt spid="87048"/>
                                        </p:tgtEl>
                                        <p:attrNameLst>
                                          <p:attrName>style.rotation</p:attrName>
                                        </p:attrNameLst>
                                      </p:cBhvr>
                                      <p:tavLst>
                                        <p:tav tm="0">
                                          <p:val>
                                            <p:fltVal val="720"/>
                                          </p:val>
                                        </p:tav>
                                        <p:tav tm="100000">
                                          <p:val>
                                            <p:fltVal val="0"/>
                                          </p:val>
                                        </p:tav>
                                      </p:tavLst>
                                    </p:anim>
                                    <p:anim calcmode="lin" valueType="num">
                                      <p:cBhvr>
                                        <p:cTn id="28" dur="2000" fill="hold"/>
                                        <p:tgtEl>
                                          <p:spTgt spid="87048"/>
                                        </p:tgtEl>
                                        <p:attrNameLst>
                                          <p:attrName>ppt_h</p:attrName>
                                        </p:attrNameLst>
                                      </p:cBhvr>
                                      <p:tavLst>
                                        <p:tav tm="0">
                                          <p:val>
                                            <p:fltVal val="0"/>
                                          </p:val>
                                        </p:tav>
                                        <p:tav tm="100000">
                                          <p:val>
                                            <p:strVal val="#ppt_h"/>
                                          </p:val>
                                        </p:tav>
                                      </p:tavLst>
                                    </p:anim>
                                    <p:anim calcmode="lin" valueType="num">
                                      <p:cBhvr>
                                        <p:cTn id="29" dur="2000" fill="hold"/>
                                        <p:tgtEl>
                                          <p:spTgt spid="8704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p:bldP spid="87046" grpId="0"/>
      <p:bldP spid="87047" grpId="0"/>
      <p:bldP spid="8704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84213" y="476250"/>
            <a:ext cx="8229600" cy="1143000"/>
          </a:xfrm>
        </p:spPr>
        <p:txBody>
          <a:bodyPr/>
          <a:lstStyle/>
          <a:p>
            <a:r>
              <a:rPr lang="en-US" sz="3600" dirty="0" err="1" smtClean="0"/>
              <a:t>Taal</a:t>
            </a:r>
            <a:r>
              <a:rPr lang="en-US" sz="3600" dirty="0" smtClean="0"/>
              <a:t>- en </a:t>
            </a:r>
            <a:r>
              <a:rPr lang="en-US" sz="3600" dirty="0" err="1" smtClean="0"/>
              <a:t>denkruimte</a:t>
            </a:r>
            <a:r>
              <a:rPr lang="en-US" sz="3600" dirty="0" smtClean="0"/>
              <a:t> </a:t>
            </a:r>
            <a:endParaRPr lang="nl-NL" sz="3600" dirty="0" smtClean="0"/>
          </a:p>
        </p:txBody>
      </p:sp>
      <p:sp>
        <p:nvSpPr>
          <p:cNvPr id="43011" name="Rectangle 3"/>
          <p:cNvSpPr>
            <a:spLocks noGrp="1" noChangeArrowheads="1"/>
          </p:cNvSpPr>
          <p:nvPr>
            <p:ph type="body" idx="1"/>
          </p:nvPr>
        </p:nvSpPr>
        <p:spPr>
          <a:xfrm>
            <a:off x="684213" y="2349500"/>
            <a:ext cx="8229600" cy="1066800"/>
          </a:xfrm>
        </p:spPr>
        <p:txBody>
          <a:bodyPr/>
          <a:lstStyle/>
          <a:p>
            <a:pPr marL="342900" indent="-342900" algn="ctr"/>
            <a:r>
              <a:rPr lang="nl-NL" sz="2000" dirty="0" smtClean="0">
                <a:solidFill>
                  <a:srgbClr val="CC3300"/>
                </a:solidFill>
                <a:latin typeface="Univers Cnd"/>
              </a:rPr>
              <a:t>Uitgebreide productie door het kind op eigen initiatief</a:t>
            </a:r>
          </a:p>
          <a:p>
            <a:pPr marL="342900" indent="-342900" algn="ctr"/>
            <a:r>
              <a:rPr lang="nl-NL" sz="2000" dirty="0" smtClean="0">
                <a:solidFill>
                  <a:srgbClr val="CC3300"/>
                </a:solidFill>
                <a:latin typeface="Univers Cnd"/>
              </a:rPr>
              <a:t>= creatief, actief huidige kennis inzetten</a:t>
            </a:r>
          </a:p>
        </p:txBody>
      </p:sp>
      <p:sp>
        <p:nvSpPr>
          <p:cNvPr id="43012" name="AutoShape 4"/>
          <p:cNvSpPr>
            <a:spLocks noChangeArrowheads="1"/>
          </p:cNvSpPr>
          <p:nvPr/>
        </p:nvSpPr>
        <p:spPr bwMode="auto">
          <a:xfrm>
            <a:off x="4191000" y="4953000"/>
            <a:ext cx="485775" cy="304800"/>
          </a:xfrm>
          <a:prstGeom prst="downArrow">
            <a:avLst>
              <a:gd name="adj1" fmla="val 50000"/>
              <a:gd name="adj2" fmla="val 25000"/>
            </a:avLst>
          </a:prstGeom>
          <a:solidFill>
            <a:srgbClr val="33CCCC"/>
          </a:solidFill>
          <a:ln w="12700">
            <a:solidFill>
              <a:schemeClr val="tx1"/>
            </a:solidFill>
            <a:miter lim="800000"/>
            <a:headEnd type="none" w="sm" len="sm"/>
            <a:tailEnd type="none" w="sm" len="sm"/>
          </a:ln>
        </p:spPr>
        <p:txBody>
          <a:bodyPr wrap="none" anchor="ctr"/>
          <a:lstStyle/>
          <a:p>
            <a:endParaRPr lang="nl-NL">
              <a:latin typeface="Calibri" pitchFamily="34" charset="0"/>
            </a:endParaRPr>
          </a:p>
        </p:txBody>
      </p:sp>
      <p:sp>
        <p:nvSpPr>
          <p:cNvPr id="43013" name="AutoShape 5"/>
          <p:cNvSpPr>
            <a:spLocks noChangeArrowheads="1"/>
          </p:cNvSpPr>
          <p:nvPr/>
        </p:nvSpPr>
        <p:spPr bwMode="auto">
          <a:xfrm>
            <a:off x="4191000" y="4038600"/>
            <a:ext cx="485775" cy="304800"/>
          </a:xfrm>
          <a:prstGeom prst="downArrow">
            <a:avLst>
              <a:gd name="adj1" fmla="val 50000"/>
              <a:gd name="adj2" fmla="val 25000"/>
            </a:avLst>
          </a:prstGeom>
          <a:solidFill>
            <a:srgbClr val="33CCCC"/>
          </a:solidFill>
          <a:ln w="12700">
            <a:solidFill>
              <a:schemeClr val="tx1"/>
            </a:solidFill>
            <a:miter lim="800000"/>
            <a:headEnd type="none" w="sm" len="sm"/>
            <a:tailEnd type="none" w="sm" len="sm"/>
          </a:ln>
        </p:spPr>
        <p:txBody>
          <a:bodyPr wrap="none" anchor="ctr"/>
          <a:lstStyle/>
          <a:p>
            <a:endParaRPr lang="nl-NL">
              <a:latin typeface="Calibri" pitchFamily="34" charset="0"/>
            </a:endParaRPr>
          </a:p>
        </p:txBody>
      </p:sp>
      <p:sp>
        <p:nvSpPr>
          <p:cNvPr id="43014" name="AutoShape 6"/>
          <p:cNvSpPr>
            <a:spLocks noChangeArrowheads="1"/>
          </p:cNvSpPr>
          <p:nvPr/>
        </p:nvSpPr>
        <p:spPr bwMode="auto">
          <a:xfrm>
            <a:off x="4191000" y="3195638"/>
            <a:ext cx="485775" cy="304800"/>
          </a:xfrm>
          <a:prstGeom prst="downArrow">
            <a:avLst>
              <a:gd name="adj1" fmla="val 50000"/>
              <a:gd name="adj2" fmla="val 25000"/>
            </a:avLst>
          </a:prstGeom>
          <a:solidFill>
            <a:srgbClr val="33CCCC"/>
          </a:solidFill>
          <a:ln w="12700">
            <a:solidFill>
              <a:schemeClr val="tx1"/>
            </a:solidFill>
            <a:miter lim="800000"/>
            <a:headEnd type="none" w="sm" len="sm"/>
            <a:tailEnd type="none" w="sm" len="sm"/>
          </a:ln>
        </p:spPr>
        <p:txBody>
          <a:bodyPr wrap="none" anchor="ctr"/>
          <a:lstStyle/>
          <a:p>
            <a:endParaRPr lang="nl-NL">
              <a:latin typeface="Calibri" pitchFamily="34" charset="0"/>
            </a:endParaRPr>
          </a:p>
        </p:txBody>
      </p:sp>
      <p:sp>
        <p:nvSpPr>
          <p:cNvPr id="43015" name="Text Box 7"/>
          <p:cNvSpPr txBox="1">
            <a:spLocks noChangeArrowheads="1"/>
          </p:cNvSpPr>
          <p:nvPr/>
        </p:nvSpPr>
        <p:spPr bwMode="auto">
          <a:xfrm>
            <a:off x="1752600" y="3505200"/>
            <a:ext cx="5948363" cy="312330"/>
          </a:xfrm>
          <a:prstGeom prst="rect">
            <a:avLst/>
          </a:prstGeom>
          <a:noFill/>
          <a:ln w="12700">
            <a:noFill/>
            <a:miter lim="800000"/>
            <a:headEnd type="none" w="sm" len="sm"/>
            <a:tailEnd type="none" w="sm" len="sm"/>
          </a:ln>
        </p:spPr>
        <p:txBody>
          <a:bodyPr>
            <a:spAutoFit/>
          </a:bodyPr>
          <a:lstStyle/>
          <a:p>
            <a:pPr algn="ctr">
              <a:lnSpc>
                <a:spcPct val="70000"/>
              </a:lnSpc>
              <a:spcBef>
                <a:spcPct val="20000"/>
              </a:spcBef>
              <a:buClr>
                <a:schemeClr val="tx2"/>
              </a:buClr>
              <a:buSzPct val="95000"/>
              <a:buFont typeface="Wingdings" pitchFamily="2" charset="2"/>
              <a:buNone/>
            </a:pPr>
            <a:r>
              <a:rPr lang="nl-NL" sz="2000" dirty="0" smtClean="0">
                <a:solidFill>
                  <a:srgbClr val="CC3300"/>
                </a:solidFill>
                <a:latin typeface="Univers Cnd"/>
              </a:rPr>
              <a:t>Het kind merkt op wat </a:t>
            </a:r>
            <a:r>
              <a:rPr lang="nl-NL" sz="2000" dirty="0">
                <a:solidFill>
                  <a:srgbClr val="CC3300"/>
                </a:solidFill>
                <a:latin typeface="Univers Cnd"/>
              </a:rPr>
              <a:t>hij nog niet weet</a:t>
            </a:r>
          </a:p>
        </p:txBody>
      </p:sp>
      <p:sp>
        <p:nvSpPr>
          <p:cNvPr id="43016" name="Text Box 8"/>
          <p:cNvSpPr txBox="1">
            <a:spLocks noChangeArrowheads="1"/>
          </p:cNvSpPr>
          <p:nvPr/>
        </p:nvSpPr>
        <p:spPr bwMode="auto">
          <a:xfrm>
            <a:off x="2814245" y="4516438"/>
            <a:ext cx="3659976" cy="369332"/>
          </a:xfrm>
          <a:prstGeom prst="rect">
            <a:avLst/>
          </a:prstGeom>
          <a:noFill/>
          <a:ln w="12700">
            <a:noFill/>
            <a:miter lim="800000"/>
            <a:headEnd type="none" w="sm" len="sm"/>
            <a:tailEnd type="none" w="sm" len="sm"/>
          </a:ln>
        </p:spPr>
        <p:txBody>
          <a:bodyPr wrap="none">
            <a:spAutoFit/>
          </a:bodyPr>
          <a:lstStyle/>
          <a:p>
            <a:pPr algn="ctr">
              <a:lnSpc>
                <a:spcPct val="90000"/>
              </a:lnSpc>
              <a:spcBef>
                <a:spcPct val="20000"/>
              </a:spcBef>
              <a:buClr>
                <a:schemeClr val="tx2"/>
              </a:buClr>
              <a:buSzPct val="95000"/>
              <a:buFont typeface="Wingdings" pitchFamily="2" charset="2"/>
              <a:buNone/>
            </a:pPr>
            <a:r>
              <a:rPr lang="en-US" sz="2000" dirty="0" smtClean="0">
                <a:solidFill>
                  <a:srgbClr val="CC3300"/>
                </a:solidFill>
                <a:latin typeface="Univers Cnd"/>
              </a:rPr>
              <a:t>Het kind let op het </a:t>
            </a:r>
            <a:r>
              <a:rPr lang="en-US" sz="2000" dirty="0" err="1" smtClean="0">
                <a:solidFill>
                  <a:srgbClr val="CC3300"/>
                </a:solidFill>
                <a:latin typeface="Univers Cnd"/>
              </a:rPr>
              <a:t>taalaanbod</a:t>
            </a:r>
            <a:endParaRPr lang="en-US" sz="2000" dirty="0">
              <a:solidFill>
                <a:srgbClr val="CC3300"/>
              </a:solidFill>
              <a:latin typeface="Univers Cnd"/>
            </a:endParaRPr>
          </a:p>
        </p:txBody>
      </p:sp>
      <p:sp>
        <p:nvSpPr>
          <p:cNvPr id="43017" name="Text Box 9"/>
          <p:cNvSpPr txBox="1">
            <a:spLocks noChangeArrowheads="1"/>
          </p:cNvSpPr>
          <p:nvPr/>
        </p:nvSpPr>
        <p:spPr bwMode="auto">
          <a:xfrm>
            <a:off x="2652598" y="5354638"/>
            <a:ext cx="3930883" cy="707886"/>
          </a:xfrm>
          <a:prstGeom prst="rect">
            <a:avLst/>
          </a:prstGeom>
          <a:noFill/>
          <a:ln w="12700">
            <a:noFill/>
            <a:miter lim="800000"/>
            <a:headEnd type="none" w="sm" len="sm"/>
            <a:tailEnd type="none" w="sm" len="sm"/>
          </a:ln>
        </p:spPr>
        <p:txBody>
          <a:bodyPr wrap="none">
            <a:spAutoFit/>
          </a:bodyPr>
          <a:lstStyle/>
          <a:p>
            <a:pPr algn="ctr">
              <a:lnSpc>
                <a:spcPct val="90000"/>
              </a:lnSpc>
              <a:spcBef>
                <a:spcPct val="20000"/>
              </a:spcBef>
              <a:buClr>
                <a:schemeClr val="tx2"/>
              </a:buClr>
              <a:buSzPct val="95000"/>
              <a:buFont typeface="Wingdings" pitchFamily="2" charset="2"/>
              <a:buNone/>
            </a:pPr>
            <a:r>
              <a:rPr lang="en-US" sz="2000" dirty="0" err="1" smtClean="0">
                <a:solidFill>
                  <a:srgbClr val="CC3300"/>
                </a:solidFill>
                <a:latin typeface="Univers Cnd"/>
              </a:rPr>
              <a:t>Zo</a:t>
            </a:r>
            <a:r>
              <a:rPr lang="en-US" sz="2000" dirty="0" smtClean="0">
                <a:solidFill>
                  <a:srgbClr val="CC3300"/>
                </a:solidFill>
                <a:latin typeface="Univers Cnd"/>
              </a:rPr>
              <a:t> </a:t>
            </a:r>
            <a:r>
              <a:rPr lang="en-US" sz="2000" dirty="0" err="1" smtClean="0">
                <a:solidFill>
                  <a:srgbClr val="CC3300"/>
                </a:solidFill>
                <a:latin typeface="Univers Cnd"/>
              </a:rPr>
              <a:t>ontdekt</a:t>
            </a:r>
            <a:r>
              <a:rPr lang="en-US" sz="2000" dirty="0" smtClean="0">
                <a:solidFill>
                  <a:srgbClr val="CC3300"/>
                </a:solidFill>
                <a:latin typeface="Univers Cnd"/>
              </a:rPr>
              <a:t> </a:t>
            </a:r>
            <a:r>
              <a:rPr lang="en-US" sz="2000" dirty="0" err="1" smtClean="0">
                <a:solidFill>
                  <a:srgbClr val="CC3300"/>
                </a:solidFill>
                <a:latin typeface="Univers Cnd"/>
              </a:rPr>
              <a:t>hij</a:t>
            </a:r>
            <a:r>
              <a:rPr lang="en-US" sz="2000" dirty="0" smtClean="0">
                <a:solidFill>
                  <a:srgbClr val="CC3300"/>
                </a:solidFill>
                <a:latin typeface="Univers Cnd"/>
              </a:rPr>
              <a:t> </a:t>
            </a:r>
            <a:r>
              <a:rPr lang="en-US" sz="2000" dirty="0" err="1" smtClean="0">
                <a:solidFill>
                  <a:srgbClr val="CC3300"/>
                </a:solidFill>
                <a:latin typeface="Univers Cnd"/>
              </a:rPr>
              <a:t>wat</a:t>
            </a:r>
            <a:r>
              <a:rPr lang="en-US" sz="2000" dirty="0" smtClean="0">
                <a:solidFill>
                  <a:srgbClr val="CC3300"/>
                </a:solidFill>
                <a:latin typeface="Univers Cnd"/>
              </a:rPr>
              <a:t> </a:t>
            </a:r>
            <a:r>
              <a:rPr lang="en-US" sz="2000" dirty="0" err="1">
                <a:solidFill>
                  <a:srgbClr val="CC3300"/>
                </a:solidFill>
                <a:latin typeface="Univers Cnd"/>
              </a:rPr>
              <a:t>hij</a:t>
            </a:r>
            <a:r>
              <a:rPr lang="en-US" sz="2000" dirty="0">
                <a:solidFill>
                  <a:srgbClr val="CC3300"/>
                </a:solidFill>
                <a:latin typeface="Univers Cnd"/>
              </a:rPr>
              <a:t> </a:t>
            </a:r>
            <a:r>
              <a:rPr lang="en-US" sz="2000" dirty="0" err="1">
                <a:solidFill>
                  <a:srgbClr val="CC3300"/>
                </a:solidFill>
                <a:latin typeface="Univers Cnd"/>
              </a:rPr>
              <a:t>nodig</a:t>
            </a:r>
            <a:r>
              <a:rPr lang="en-US" sz="2000" dirty="0">
                <a:solidFill>
                  <a:srgbClr val="CC3300"/>
                </a:solidFill>
                <a:latin typeface="Univers Cnd"/>
              </a:rPr>
              <a:t> </a:t>
            </a:r>
            <a:r>
              <a:rPr lang="en-US" sz="2000" dirty="0" err="1">
                <a:solidFill>
                  <a:srgbClr val="CC3300"/>
                </a:solidFill>
                <a:latin typeface="Univers Cnd"/>
              </a:rPr>
              <a:t>heeft</a:t>
            </a:r>
            <a:r>
              <a:rPr lang="en-US" sz="2000" dirty="0">
                <a:solidFill>
                  <a:srgbClr val="CC3300"/>
                </a:solidFill>
                <a:latin typeface="Univers Cnd"/>
              </a:rPr>
              <a:t> </a:t>
            </a:r>
          </a:p>
          <a:p>
            <a:pPr algn="ctr">
              <a:lnSpc>
                <a:spcPct val="90000"/>
              </a:lnSpc>
              <a:spcBef>
                <a:spcPct val="20000"/>
              </a:spcBef>
              <a:buClr>
                <a:schemeClr val="tx2"/>
              </a:buClr>
              <a:buSzPct val="95000"/>
              <a:buFont typeface="Wingdings" pitchFamily="2" charset="2"/>
              <a:buNone/>
            </a:pPr>
            <a:r>
              <a:rPr lang="en-US" sz="2000" dirty="0">
                <a:solidFill>
                  <a:srgbClr val="CC3300"/>
                </a:solidFill>
                <a:latin typeface="Univers Cnd"/>
              </a:rPr>
              <a:t>= </a:t>
            </a:r>
            <a:r>
              <a:rPr lang="en-US" sz="2000" dirty="0" err="1">
                <a:solidFill>
                  <a:srgbClr val="CC3300"/>
                </a:solidFill>
                <a:latin typeface="Univers Cnd"/>
              </a:rPr>
              <a:t>toevoegen</a:t>
            </a:r>
            <a:r>
              <a:rPr lang="en-US" sz="2000" dirty="0">
                <a:solidFill>
                  <a:srgbClr val="CC3300"/>
                </a:solidFill>
                <a:latin typeface="Univers Cnd"/>
              </a:rPr>
              <a:t> </a:t>
            </a:r>
            <a:r>
              <a:rPr lang="en-US" sz="2000" dirty="0" err="1">
                <a:solidFill>
                  <a:srgbClr val="CC3300"/>
                </a:solidFill>
                <a:latin typeface="Univers Cnd"/>
              </a:rPr>
              <a:t>aan</a:t>
            </a:r>
            <a:r>
              <a:rPr lang="en-US" sz="2000" dirty="0">
                <a:solidFill>
                  <a:srgbClr val="CC3300"/>
                </a:solidFill>
                <a:latin typeface="Univers Cnd"/>
              </a:rPr>
              <a:t> </a:t>
            </a:r>
            <a:r>
              <a:rPr lang="en-US" sz="2000" dirty="0" err="1">
                <a:solidFill>
                  <a:srgbClr val="CC3300"/>
                </a:solidFill>
                <a:latin typeface="Univers Cnd"/>
              </a:rPr>
              <a:t>kennis</a:t>
            </a:r>
            <a:endParaRPr lang="en-US" sz="2000" dirty="0">
              <a:solidFill>
                <a:srgbClr val="CC3300"/>
              </a:solidFill>
              <a:latin typeface="Univers Cnd"/>
            </a:endParaRPr>
          </a:p>
        </p:txBody>
      </p:sp>
      <p:sp>
        <p:nvSpPr>
          <p:cNvPr id="2" name="Ovale toelichting 1"/>
          <p:cNvSpPr/>
          <p:nvPr/>
        </p:nvSpPr>
        <p:spPr>
          <a:xfrm rot="932544">
            <a:off x="5073650" y="949325"/>
            <a:ext cx="4046538" cy="865188"/>
          </a:xfrm>
          <a:prstGeom prst="wedgeEllipseCallout">
            <a:avLst>
              <a:gd name="adj1" fmla="val -25232"/>
              <a:gd name="adj2" fmla="val 125483"/>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sz="2400" dirty="0"/>
              <a:t>taalleermechanisme</a:t>
            </a:r>
          </a:p>
        </p:txBody>
      </p:sp>
      <p:sp>
        <p:nvSpPr>
          <p:cNvPr id="4" name="Explosie 1 3"/>
          <p:cNvSpPr/>
          <p:nvPr/>
        </p:nvSpPr>
        <p:spPr>
          <a:xfrm rot="20403278">
            <a:off x="369888" y="3087688"/>
            <a:ext cx="2781300" cy="2970212"/>
          </a:xfrm>
          <a:prstGeom prst="irregularSeal1">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err="1"/>
              <a:t>r</a:t>
            </a:r>
            <a:r>
              <a:rPr lang="en-GB" sz="2000" dirty="0" err="1"/>
              <a:t>uimte</a:t>
            </a:r>
            <a:r>
              <a:rPr lang="en-GB" sz="2000" dirty="0"/>
              <a:t> </a:t>
            </a:r>
            <a:r>
              <a:rPr lang="en-GB" sz="2000" dirty="0" err="1"/>
              <a:t>scheppen</a:t>
            </a:r>
            <a:endParaRPr lang="en-GB" sz="2000" dirty="0"/>
          </a:p>
          <a:p>
            <a:pPr algn="ctr" fontAlgn="auto">
              <a:spcBef>
                <a:spcPts val="0"/>
              </a:spcBef>
              <a:spcAft>
                <a:spcPts val="0"/>
              </a:spcAft>
              <a:defRPr/>
            </a:pPr>
            <a:r>
              <a:rPr lang="en-GB" sz="2000" dirty="0"/>
              <a:t>+ </a:t>
            </a:r>
            <a:r>
              <a:rPr lang="en-GB" sz="2000" dirty="0" err="1"/>
              <a:t>inhoudelijk</a:t>
            </a:r>
            <a:r>
              <a:rPr lang="en-GB" sz="2000" dirty="0"/>
              <a:t> </a:t>
            </a:r>
            <a:r>
              <a:rPr lang="en-GB" sz="2000" dirty="0" err="1"/>
              <a:t>uitdagen</a:t>
            </a:r>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lide(fromTop)">
                                      <p:cBhvr>
                                        <p:cTn id="7" dur="500"/>
                                        <p:tgtEl>
                                          <p:spTgt spid="43011">
                                            <p:txEl>
                                              <p:pRg st="0" end="0"/>
                                            </p:txEl>
                                          </p:spTgt>
                                        </p:tgtEl>
                                      </p:cBhvr>
                                    </p:animEffect>
                                  </p:childTnLst>
                                  <p:subTnLst>
                                    <p:animClr clrSpc="rgb" dir="cw">
                                      <p:cBhvr override="childStyle">
                                        <p:cTn dur="1" fill="hold" display="0" masterRel="nextClick" afterEffect="1"/>
                                        <p:tgtEl>
                                          <p:spTgt spid="43011">
                                            <p:txEl>
                                              <p:pRg st="0" end="0"/>
                                            </p:txEl>
                                          </p:spTgt>
                                        </p:tgtEl>
                                        <p:attrNameLst>
                                          <p:attrName>ppt_c</p:attrName>
                                        </p:attrNameLst>
                                      </p:cBhvr>
                                      <p:to>
                                        <a:schemeClr val="tx1"/>
                                      </p:to>
                                    </p:animClr>
                                  </p:sub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lide(fromTop)">
                                      <p:cBhvr>
                                        <p:cTn id="12" dur="500"/>
                                        <p:tgtEl>
                                          <p:spTgt spid="43011">
                                            <p:txEl>
                                              <p:pRg st="1" end="1"/>
                                            </p:txEl>
                                          </p:spTgt>
                                        </p:tgtEl>
                                      </p:cBhvr>
                                    </p:animEffect>
                                  </p:childTnLst>
                                  <p:subTnLst>
                                    <p:animClr clrSpc="rgb" dir="cw">
                                      <p:cBhvr override="childStyle">
                                        <p:cTn dur="1" fill="hold" display="0" masterRel="nextClick" afterEffect="1"/>
                                        <p:tgtEl>
                                          <p:spTgt spid="43011">
                                            <p:txEl>
                                              <p:pRg st="1" end="1"/>
                                            </p:txEl>
                                          </p:spTgt>
                                        </p:tgtEl>
                                        <p:attrNameLst>
                                          <p:attrName>ppt_c</p:attrName>
                                        </p:attrNameLst>
                                      </p:cBhvr>
                                      <p:to>
                                        <a:schemeClr val="tx1"/>
                                      </p:to>
                                    </p:animClr>
                                  </p:sub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43014"/>
                                        </p:tgtEl>
                                        <p:attrNameLst>
                                          <p:attrName>style.visibility</p:attrName>
                                        </p:attrNameLst>
                                      </p:cBhvr>
                                      <p:to>
                                        <p:strVal val="visible"/>
                                      </p:to>
                                    </p:set>
                                    <p:animEffect transition="in" filter="slide(fromTop)">
                                      <p:cBhvr>
                                        <p:cTn id="17" dur="500"/>
                                        <p:tgtEl>
                                          <p:spTgt spid="43014"/>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43015">
                                            <p:txEl>
                                              <p:pRg st="0" end="0"/>
                                            </p:txEl>
                                          </p:spTgt>
                                        </p:tgtEl>
                                        <p:attrNameLst>
                                          <p:attrName>style.visibility</p:attrName>
                                        </p:attrNameLst>
                                      </p:cBhvr>
                                      <p:to>
                                        <p:strVal val="visible"/>
                                      </p:to>
                                    </p:set>
                                    <p:animEffect transition="in" filter="slide(fromTop)">
                                      <p:cBhvr>
                                        <p:cTn id="21" dur="500"/>
                                        <p:tgtEl>
                                          <p:spTgt spid="43015">
                                            <p:txEl>
                                              <p:pRg st="0" end="0"/>
                                            </p:txEl>
                                          </p:spTgt>
                                        </p:tgtEl>
                                      </p:cBhvr>
                                    </p:animEffect>
                                  </p:childTnLst>
                                  <p:subTnLst>
                                    <p:animClr clrSpc="rgb" dir="cw">
                                      <p:cBhvr override="childStyle">
                                        <p:cTn dur="1" fill="hold" display="0" masterRel="nextClick" afterEffect="1"/>
                                        <p:tgtEl>
                                          <p:spTgt spid="43015">
                                            <p:txEl>
                                              <p:pRg st="0" end="0"/>
                                            </p:txEl>
                                          </p:spTgt>
                                        </p:tgtEl>
                                        <p:attrNameLst>
                                          <p:attrName>ppt_c</p:attrName>
                                        </p:attrNameLst>
                                      </p:cBhvr>
                                      <p:to>
                                        <a:schemeClr val="tx1"/>
                                      </p:to>
                                    </p:animClr>
                                  </p:subTnLst>
                                </p:cTn>
                              </p:par>
                            </p:childTnLst>
                          </p:cTn>
                        </p:par>
                      </p:childTnLst>
                    </p:cTn>
                  </p:par>
                  <p:par>
                    <p:cTn id="22" fill="hold">
                      <p:stCondLst>
                        <p:cond delay="indefinite"/>
                      </p:stCondLst>
                      <p:childTnLst>
                        <p:par>
                          <p:cTn id="23" fill="hold">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43013"/>
                                        </p:tgtEl>
                                        <p:attrNameLst>
                                          <p:attrName>style.visibility</p:attrName>
                                        </p:attrNameLst>
                                      </p:cBhvr>
                                      <p:to>
                                        <p:strVal val="visible"/>
                                      </p:to>
                                    </p:set>
                                    <p:animEffect transition="in" filter="slide(fromTop)">
                                      <p:cBhvr>
                                        <p:cTn id="26" dur="500"/>
                                        <p:tgtEl>
                                          <p:spTgt spid="43013"/>
                                        </p:tgtEl>
                                      </p:cBhvr>
                                    </p:animEffect>
                                  </p:childTnLst>
                                </p:cTn>
                              </p:par>
                            </p:childTnLst>
                          </p:cTn>
                        </p:par>
                        <p:par>
                          <p:cTn id="27" fill="hold">
                            <p:stCondLst>
                              <p:cond delay="500"/>
                            </p:stCondLst>
                            <p:childTnLst>
                              <p:par>
                                <p:cTn id="28" presetID="12" presetClass="entr" presetSubtype="1" fill="hold" grpId="0" nodeType="afterEffect">
                                  <p:stCondLst>
                                    <p:cond delay="0"/>
                                  </p:stCondLst>
                                  <p:childTnLst>
                                    <p:set>
                                      <p:cBhvr>
                                        <p:cTn id="29" dur="1" fill="hold">
                                          <p:stCondLst>
                                            <p:cond delay="0"/>
                                          </p:stCondLst>
                                        </p:cTn>
                                        <p:tgtEl>
                                          <p:spTgt spid="43016">
                                            <p:txEl>
                                              <p:pRg st="0" end="0"/>
                                            </p:txEl>
                                          </p:spTgt>
                                        </p:tgtEl>
                                        <p:attrNameLst>
                                          <p:attrName>style.visibility</p:attrName>
                                        </p:attrNameLst>
                                      </p:cBhvr>
                                      <p:to>
                                        <p:strVal val="visible"/>
                                      </p:to>
                                    </p:set>
                                    <p:animEffect transition="in" filter="slide(fromTop)">
                                      <p:cBhvr>
                                        <p:cTn id="30" dur="500"/>
                                        <p:tgtEl>
                                          <p:spTgt spid="43016">
                                            <p:txEl>
                                              <p:pRg st="0" end="0"/>
                                            </p:txEl>
                                          </p:spTgt>
                                        </p:tgtEl>
                                      </p:cBhvr>
                                    </p:animEffect>
                                  </p:childTnLst>
                                  <p:subTnLst>
                                    <p:animClr clrSpc="rgb" dir="cw">
                                      <p:cBhvr override="childStyle">
                                        <p:cTn dur="1" fill="hold" display="0" masterRel="nextClick" afterEffect="1"/>
                                        <p:tgtEl>
                                          <p:spTgt spid="43016">
                                            <p:txEl>
                                              <p:pRg st="0" end="0"/>
                                            </p:txEl>
                                          </p:spTgt>
                                        </p:tgtEl>
                                        <p:attrNameLst>
                                          <p:attrName>ppt_c</p:attrName>
                                        </p:attrNameLst>
                                      </p:cBhvr>
                                      <p:to>
                                        <a:schemeClr val="tx1"/>
                                      </p:to>
                                    </p:animClr>
                                  </p:subTnLst>
                                </p:cTn>
                              </p:par>
                            </p:childTnLst>
                          </p:cTn>
                        </p:par>
                      </p:childTnLst>
                    </p:cTn>
                  </p:par>
                  <p:par>
                    <p:cTn id="31" fill="hold">
                      <p:stCondLst>
                        <p:cond delay="indefinite"/>
                      </p:stCondLst>
                      <p:childTnLst>
                        <p:par>
                          <p:cTn id="32" fill="hold">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43012"/>
                                        </p:tgtEl>
                                        <p:attrNameLst>
                                          <p:attrName>style.visibility</p:attrName>
                                        </p:attrNameLst>
                                      </p:cBhvr>
                                      <p:to>
                                        <p:strVal val="visible"/>
                                      </p:to>
                                    </p:set>
                                    <p:animEffect transition="in" filter="slide(fromTop)">
                                      <p:cBhvr>
                                        <p:cTn id="35" dur="500"/>
                                        <p:tgtEl>
                                          <p:spTgt spid="43012"/>
                                        </p:tgtEl>
                                      </p:cBhvr>
                                    </p:animEffect>
                                  </p:childTnLst>
                                </p:cTn>
                              </p:par>
                            </p:childTnLst>
                          </p:cTn>
                        </p:par>
                        <p:par>
                          <p:cTn id="36" fill="hold">
                            <p:stCondLst>
                              <p:cond delay="500"/>
                            </p:stCondLst>
                            <p:childTnLst>
                              <p:par>
                                <p:cTn id="37" presetID="12" presetClass="entr" presetSubtype="1" fill="hold" grpId="0" nodeType="afterEffect">
                                  <p:stCondLst>
                                    <p:cond delay="0"/>
                                  </p:stCondLst>
                                  <p:childTnLst>
                                    <p:set>
                                      <p:cBhvr>
                                        <p:cTn id="38" dur="1" fill="hold">
                                          <p:stCondLst>
                                            <p:cond delay="0"/>
                                          </p:stCondLst>
                                        </p:cTn>
                                        <p:tgtEl>
                                          <p:spTgt spid="43017">
                                            <p:txEl>
                                              <p:pRg st="0" end="0"/>
                                            </p:txEl>
                                          </p:spTgt>
                                        </p:tgtEl>
                                        <p:attrNameLst>
                                          <p:attrName>style.visibility</p:attrName>
                                        </p:attrNameLst>
                                      </p:cBhvr>
                                      <p:to>
                                        <p:strVal val="visible"/>
                                      </p:to>
                                    </p:set>
                                    <p:animEffect transition="in" filter="slide(fromTop)">
                                      <p:cBhvr>
                                        <p:cTn id="39" dur="500"/>
                                        <p:tgtEl>
                                          <p:spTgt spid="4301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43017">
                                            <p:txEl>
                                              <p:pRg st="1" end="1"/>
                                            </p:txEl>
                                          </p:spTgt>
                                        </p:tgtEl>
                                        <p:attrNameLst>
                                          <p:attrName>style.visibility</p:attrName>
                                        </p:attrNameLst>
                                      </p:cBhvr>
                                      <p:to>
                                        <p:strVal val="visible"/>
                                      </p:to>
                                    </p:set>
                                    <p:animEffect transition="in" filter="slide(fromTop)">
                                      <p:cBhvr>
                                        <p:cTn id="44" dur="500"/>
                                        <p:tgtEl>
                                          <p:spTgt spid="43017">
                                            <p:txEl>
                                              <p:pRg st="1" end="1"/>
                                            </p:txEl>
                                          </p:spTgt>
                                        </p:tgtEl>
                                      </p:cBhvr>
                                    </p:animEffect>
                                  </p:childTnLst>
                                </p:cTn>
                              </p:par>
                            </p:childTnLst>
                          </p:cTn>
                        </p:par>
                        <p:par>
                          <p:cTn id="45" fill="hold">
                            <p:stCondLst>
                              <p:cond delay="500"/>
                            </p:stCondLst>
                            <p:childTnLst>
                              <p:par>
                                <p:cTn id="46" presetID="9" presetClass="exit" presetSubtype="0" fill="hold" nodeType="afterEffect">
                                  <p:stCondLst>
                                    <p:cond delay="0"/>
                                  </p:stCondLst>
                                  <p:childTnLst>
                                    <p:animEffect transition="out" filter="dissolve">
                                      <p:cBhvr>
                                        <p:cTn id="47" dur="500"/>
                                        <p:tgtEl>
                                          <p:spTgt spid="43011">
                                            <p:txEl>
                                              <p:pRg st="0" end="0"/>
                                            </p:txEl>
                                          </p:spTgt>
                                        </p:tgtEl>
                                      </p:cBhvr>
                                    </p:animEffect>
                                    <p:set>
                                      <p:cBhvr>
                                        <p:cTn id="48" dur="1" fill="hold">
                                          <p:stCondLst>
                                            <p:cond delay="499"/>
                                          </p:stCondLst>
                                        </p:cTn>
                                        <p:tgtEl>
                                          <p:spTgt spid="43011">
                                            <p:txEl>
                                              <p:pRg st="0" end="0"/>
                                            </p:txEl>
                                          </p:spTgt>
                                        </p:tgtEl>
                                        <p:attrNameLst>
                                          <p:attrName>style.visibility</p:attrName>
                                        </p:attrNameLst>
                                      </p:cBhvr>
                                      <p:to>
                                        <p:strVal val="hidden"/>
                                      </p:to>
                                    </p:set>
                                  </p:childTnLst>
                                </p:cTn>
                              </p:par>
                              <p:par>
                                <p:cTn id="49" presetID="9" presetClass="exit" presetSubtype="0" fill="hold" nodeType="withEffect">
                                  <p:stCondLst>
                                    <p:cond delay="0"/>
                                  </p:stCondLst>
                                  <p:childTnLst>
                                    <p:animEffect transition="out" filter="dissolve">
                                      <p:cBhvr>
                                        <p:cTn id="50" dur="500"/>
                                        <p:tgtEl>
                                          <p:spTgt spid="43011">
                                            <p:txEl>
                                              <p:pRg st="1" end="1"/>
                                            </p:txEl>
                                          </p:spTgt>
                                        </p:tgtEl>
                                      </p:cBhvr>
                                    </p:animEffect>
                                    <p:set>
                                      <p:cBhvr>
                                        <p:cTn id="51" dur="1" fill="hold">
                                          <p:stCondLst>
                                            <p:cond delay="499"/>
                                          </p:stCondLst>
                                        </p:cTn>
                                        <p:tgtEl>
                                          <p:spTgt spid="43011">
                                            <p:txEl>
                                              <p:pRg st="1" end="1"/>
                                            </p:txEl>
                                          </p:spTgt>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500"/>
                                        <p:tgtEl>
                                          <p:spTgt spid="43014"/>
                                        </p:tgtEl>
                                      </p:cBhvr>
                                    </p:animEffect>
                                    <p:set>
                                      <p:cBhvr>
                                        <p:cTn id="54" dur="1" fill="hold">
                                          <p:stCondLst>
                                            <p:cond delay="499"/>
                                          </p:stCondLst>
                                        </p:cTn>
                                        <p:tgtEl>
                                          <p:spTgt spid="43014"/>
                                        </p:tgtEl>
                                        <p:attrNameLst>
                                          <p:attrName>style.visibility</p:attrName>
                                        </p:attrNameLst>
                                      </p:cBhvr>
                                      <p:to>
                                        <p:strVal val="hidden"/>
                                      </p:to>
                                    </p:set>
                                  </p:childTnLst>
                                </p:cTn>
                              </p:par>
                              <p:par>
                                <p:cTn id="55" presetID="9" presetClass="exit" presetSubtype="0" fill="hold" nodeType="withEffect">
                                  <p:stCondLst>
                                    <p:cond delay="0"/>
                                  </p:stCondLst>
                                  <p:childTnLst>
                                    <p:animEffect transition="out" filter="dissolve">
                                      <p:cBhvr>
                                        <p:cTn id="56" dur="500"/>
                                        <p:tgtEl>
                                          <p:spTgt spid="43015">
                                            <p:txEl>
                                              <p:pRg st="0" end="0"/>
                                            </p:txEl>
                                          </p:spTgt>
                                        </p:tgtEl>
                                      </p:cBhvr>
                                    </p:animEffect>
                                    <p:set>
                                      <p:cBhvr>
                                        <p:cTn id="57" dur="1" fill="hold">
                                          <p:stCondLst>
                                            <p:cond delay="499"/>
                                          </p:stCondLst>
                                        </p:cTn>
                                        <p:tgtEl>
                                          <p:spTgt spid="43015">
                                            <p:txEl>
                                              <p:pRg st="0" end="0"/>
                                            </p:txEl>
                                          </p:spTgt>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500"/>
                                        <p:tgtEl>
                                          <p:spTgt spid="43013"/>
                                        </p:tgtEl>
                                      </p:cBhvr>
                                    </p:animEffect>
                                    <p:set>
                                      <p:cBhvr>
                                        <p:cTn id="60" dur="1" fill="hold">
                                          <p:stCondLst>
                                            <p:cond delay="499"/>
                                          </p:stCondLst>
                                        </p:cTn>
                                        <p:tgtEl>
                                          <p:spTgt spid="43013"/>
                                        </p:tgtEl>
                                        <p:attrNameLst>
                                          <p:attrName>style.visibility</p:attrName>
                                        </p:attrNameLst>
                                      </p:cBhvr>
                                      <p:to>
                                        <p:strVal val="hidden"/>
                                      </p:to>
                                    </p:set>
                                  </p:childTnLst>
                                </p:cTn>
                              </p:par>
                              <p:par>
                                <p:cTn id="61" presetID="9" presetClass="exit" presetSubtype="0" fill="hold" nodeType="withEffect">
                                  <p:stCondLst>
                                    <p:cond delay="0"/>
                                  </p:stCondLst>
                                  <p:childTnLst>
                                    <p:animEffect transition="out" filter="dissolve">
                                      <p:cBhvr>
                                        <p:cTn id="62" dur="500"/>
                                        <p:tgtEl>
                                          <p:spTgt spid="43016">
                                            <p:txEl>
                                              <p:pRg st="0" end="0"/>
                                            </p:txEl>
                                          </p:spTgt>
                                        </p:tgtEl>
                                      </p:cBhvr>
                                    </p:animEffect>
                                    <p:set>
                                      <p:cBhvr>
                                        <p:cTn id="63" dur="1" fill="hold">
                                          <p:stCondLst>
                                            <p:cond delay="499"/>
                                          </p:stCondLst>
                                        </p:cTn>
                                        <p:tgtEl>
                                          <p:spTgt spid="43016">
                                            <p:txEl>
                                              <p:pRg st="0" end="0"/>
                                            </p:txEl>
                                          </p:spTgt>
                                        </p:tgtEl>
                                        <p:attrNameLst>
                                          <p:attrName>style.visibility</p:attrName>
                                        </p:attrNameLst>
                                      </p:cBhvr>
                                      <p:to>
                                        <p:strVal val="hidden"/>
                                      </p:to>
                                    </p:set>
                                  </p:childTnLst>
                                </p:cTn>
                              </p:par>
                              <p:par>
                                <p:cTn id="64" presetID="9" presetClass="exit" presetSubtype="0" fill="hold" grpId="1" nodeType="withEffect">
                                  <p:stCondLst>
                                    <p:cond delay="0"/>
                                  </p:stCondLst>
                                  <p:childTnLst>
                                    <p:animEffect transition="out" filter="dissolve">
                                      <p:cBhvr>
                                        <p:cTn id="65" dur="500"/>
                                        <p:tgtEl>
                                          <p:spTgt spid="43012"/>
                                        </p:tgtEl>
                                      </p:cBhvr>
                                    </p:animEffect>
                                    <p:set>
                                      <p:cBhvr>
                                        <p:cTn id="66" dur="1" fill="hold">
                                          <p:stCondLst>
                                            <p:cond delay="499"/>
                                          </p:stCondLst>
                                        </p:cTn>
                                        <p:tgtEl>
                                          <p:spTgt spid="43012"/>
                                        </p:tgtEl>
                                        <p:attrNameLst>
                                          <p:attrName>style.visibility</p:attrName>
                                        </p:attrNameLst>
                                      </p:cBhvr>
                                      <p:to>
                                        <p:strVal val="hidden"/>
                                      </p:to>
                                    </p:set>
                                  </p:childTnLst>
                                </p:cTn>
                              </p:par>
                            </p:childTnLst>
                          </p:cTn>
                        </p:par>
                        <p:par>
                          <p:cTn id="67" fill="hold">
                            <p:stCondLst>
                              <p:cond delay="1000"/>
                            </p:stCondLst>
                            <p:childTnLst>
                              <p:par>
                                <p:cTn id="68" presetID="12" presetClass="entr" presetSubtype="1" fill="hold" nodeType="afterEffect">
                                  <p:stCondLst>
                                    <p:cond delay="0"/>
                                  </p:stCondLst>
                                  <p:childTnLst>
                                    <p:set>
                                      <p:cBhvr>
                                        <p:cTn id="69" dur="1" fill="hold">
                                          <p:stCondLst>
                                            <p:cond delay="0"/>
                                          </p:stCondLst>
                                        </p:cTn>
                                        <p:tgtEl>
                                          <p:spTgt spid="43011">
                                            <p:txEl>
                                              <p:pRg st="0" end="0"/>
                                            </p:txEl>
                                          </p:spTgt>
                                        </p:tgtEl>
                                        <p:attrNameLst>
                                          <p:attrName>style.visibility</p:attrName>
                                        </p:attrNameLst>
                                      </p:cBhvr>
                                      <p:to>
                                        <p:strVal val="visible"/>
                                      </p:to>
                                    </p:set>
                                    <p:animEffect transition="in" filter="slide(fromTop)">
                                      <p:cBhvr>
                                        <p:cTn id="70" dur="500"/>
                                        <p:tgtEl>
                                          <p:spTgt spid="43011">
                                            <p:txEl>
                                              <p:pRg st="0" end="0"/>
                                            </p:txEl>
                                          </p:spTgt>
                                        </p:tgtEl>
                                      </p:cBhvr>
                                    </p:animEffect>
                                  </p:childTnLst>
                                  <p:subTnLst>
                                    <p:animClr clrSpc="rgb" dir="cw">
                                      <p:cBhvr override="childStyle">
                                        <p:cTn dur="1" fill="hold" display="0" masterRel="nextClick" afterEffect="1"/>
                                        <p:tgtEl>
                                          <p:spTgt spid="43011">
                                            <p:txEl>
                                              <p:pRg st="0" end="0"/>
                                            </p:txEl>
                                          </p:spTgt>
                                        </p:tgtEl>
                                        <p:attrNameLst>
                                          <p:attrName>ppt_c</p:attrName>
                                        </p:attrNameLst>
                                      </p:cBhvr>
                                      <p:to>
                                        <a:srgbClr val="CC3300"/>
                                      </p:to>
                                    </p:animClr>
                                  </p:subTnLst>
                                </p:cTn>
                              </p:par>
                              <p:par>
                                <p:cTn id="71" presetID="12" presetClass="entr" presetSubtype="1" fill="hold" nodeType="withEffect">
                                  <p:stCondLst>
                                    <p:cond delay="0"/>
                                  </p:stCondLst>
                                  <p:childTnLst>
                                    <p:set>
                                      <p:cBhvr>
                                        <p:cTn id="72" dur="1" fill="hold">
                                          <p:stCondLst>
                                            <p:cond delay="0"/>
                                          </p:stCondLst>
                                        </p:cTn>
                                        <p:tgtEl>
                                          <p:spTgt spid="43011">
                                            <p:txEl>
                                              <p:pRg st="1" end="1"/>
                                            </p:txEl>
                                          </p:spTgt>
                                        </p:tgtEl>
                                        <p:attrNameLst>
                                          <p:attrName>style.visibility</p:attrName>
                                        </p:attrNameLst>
                                      </p:cBhvr>
                                      <p:to>
                                        <p:strVal val="visible"/>
                                      </p:to>
                                    </p:set>
                                    <p:animEffect transition="in" filter="slide(fromTop)">
                                      <p:cBhvr>
                                        <p:cTn id="73" dur="500"/>
                                        <p:tgtEl>
                                          <p:spTgt spid="43011">
                                            <p:txEl>
                                              <p:pRg st="1" end="1"/>
                                            </p:txEl>
                                          </p:spTgt>
                                        </p:tgtEl>
                                      </p:cBhvr>
                                    </p:animEffect>
                                  </p:childTnLst>
                                  <p:subTnLst>
                                    <p:animClr clrSpc="rgb" dir="cw">
                                      <p:cBhvr override="childStyle">
                                        <p:cTn dur="1" fill="hold" display="0" masterRel="nextClick" afterEffect="1"/>
                                        <p:tgtEl>
                                          <p:spTgt spid="43011">
                                            <p:txEl>
                                              <p:pRg st="1" end="1"/>
                                            </p:txEl>
                                          </p:spTgt>
                                        </p:tgtEl>
                                        <p:attrNameLst>
                                          <p:attrName>ppt_c</p:attrName>
                                        </p:attrNameLst>
                                      </p:cBhvr>
                                      <p:to>
                                        <a:srgbClr val="CC3300"/>
                                      </p:to>
                                    </p:animClr>
                                  </p:subTnLst>
                                </p:cTn>
                              </p:par>
                              <p:par>
                                <p:cTn id="74" presetID="9" presetClass="exit" presetSubtype="0" fill="hold" nodeType="withEffect">
                                  <p:stCondLst>
                                    <p:cond delay="0"/>
                                  </p:stCondLst>
                                  <p:childTnLst>
                                    <p:animEffect transition="out" filter="dissolve">
                                      <p:cBhvr>
                                        <p:cTn id="75" dur="500"/>
                                        <p:tgtEl>
                                          <p:spTgt spid="43017">
                                            <p:txEl>
                                              <p:pRg st="0" end="0"/>
                                            </p:txEl>
                                          </p:spTgt>
                                        </p:tgtEl>
                                      </p:cBhvr>
                                    </p:animEffect>
                                    <p:set>
                                      <p:cBhvr>
                                        <p:cTn id="76" dur="1" fill="hold">
                                          <p:stCondLst>
                                            <p:cond delay="499"/>
                                          </p:stCondLst>
                                        </p:cTn>
                                        <p:tgtEl>
                                          <p:spTgt spid="43017">
                                            <p:txEl>
                                              <p:pRg st="0" end="0"/>
                                            </p:txEl>
                                          </p:spTgt>
                                        </p:tgtEl>
                                        <p:attrNameLst>
                                          <p:attrName>style.visibility</p:attrName>
                                        </p:attrNameLst>
                                      </p:cBhvr>
                                      <p:to>
                                        <p:strVal val="hidden"/>
                                      </p:to>
                                    </p:set>
                                  </p:childTnLst>
                                </p:cTn>
                              </p:par>
                              <p:par>
                                <p:cTn id="77" presetID="9" presetClass="exit" presetSubtype="0" fill="hold" nodeType="withEffect">
                                  <p:stCondLst>
                                    <p:cond delay="0"/>
                                  </p:stCondLst>
                                  <p:childTnLst>
                                    <p:animEffect transition="out" filter="dissolve">
                                      <p:cBhvr>
                                        <p:cTn id="78" dur="500"/>
                                        <p:tgtEl>
                                          <p:spTgt spid="43017">
                                            <p:txEl>
                                              <p:pRg st="1" end="1"/>
                                            </p:txEl>
                                          </p:spTgt>
                                        </p:tgtEl>
                                      </p:cBhvr>
                                    </p:animEffect>
                                    <p:set>
                                      <p:cBhvr>
                                        <p:cTn id="79" dur="1" fill="hold">
                                          <p:stCondLst>
                                            <p:cond delay="499"/>
                                          </p:stCondLst>
                                        </p:cTn>
                                        <p:tgtEl>
                                          <p:spTgt spid="43017">
                                            <p:txEl>
                                              <p:pRg st="1" end="1"/>
                                            </p:txEl>
                                          </p:spTgt>
                                        </p:tgtEl>
                                        <p:attrNameLst>
                                          <p:attrName>style.visibility</p:attrName>
                                        </p:attrNameLst>
                                      </p:cBhvr>
                                      <p:to>
                                        <p:strVal val="hidden"/>
                                      </p:to>
                                    </p:set>
                                  </p:childTnLst>
                                </p:cTn>
                              </p:par>
                            </p:childTnLst>
                          </p:cTn>
                        </p:par>
                        <p:par>
                          <p:cTn id="80" fill="hold">
                            <p:stCondLst>
                              <p:cond delay="1500"/>
                            </p:stCondLst>
                            <p:childTnLst>
                              <p:par>
                                <p:cTn id="81" presetID="12" presetClass="entr" presetSubtype="1" fill="hold" grpId="2" nodeType="afterEffect">
                                  <p:stCondLst>
                                    <p:cond delay="0"/>
                                  </p:stCondLst>
                                  <p:childTnLst>
                                    <p:set>
                                      <p:cBhvr>
                                        <p:cTn id="82" dur="1" fill="hold">
                                          <p:stCondLst>
                                            <p:cond delay="0"/>
                                          </p:stCondLst>
                                        </p:cTn>
                                        <p:tgtEl>
                                          <p:spTgt spid="43014"/>
                                        </p:tgtEl>
                                        <p:attrNameLst>
                                          <p:attrName>style.visibility</p:attrName>
                                        </p:attrNameLst>
                                      </p:cBhvr>
                                      <p:to>
                                        <p:strVal val="visible"/>
                                      </p:to>
                                    </p:set>
                                    <p:animEffect transition="in" filter="slide(fromTop)">
                                      <p:cBhvr>
                                        <p:cTn id="83" dur="500"/>
                                        <p:tgtEl>
                                          <p:spTgt spid="43014"/>
                                        </p:tgtEl>
                                      </p:cBhvr>
                                    </p:animEffect>
                                  </p:childTnLst>
                                </p:cTn>
                              </p:par>
                            </p:childTnLst>
                          </p:cTn>
                        </p:par>
                        <p:par>
                          <p:cTn id="84" fill="hold">
                            <p:stCondLst>
                              <p:cond delay="2000"/>
                            </p:stCondLst>
                            <p:childTnLst>
                              <p:par>
                                <p:cTn id="85" presetID="12" presetClass="entr" presetSubtype="1" fill="hold" nodeType="afterEffect">
                                  <p:stCondLst>
                                    <p:cond delay="0"/>
                                  </p:stCondLst>
                                  <p:childTnLst>
                                    <p:set>
                                      <p:cBhvr>
                                        <p:cTn id="86" dur="1" fill="hold">
                                          <p:stCondLst>
                                            <p:cond delay="0"/>
                                          </p:stCondLst>
                                        </p:cTn>
                                        <p:tgtEl>
                                          <p:spTgt spid="43015">
                                            <p:txEl>
                                              <p:pRg st="0" end="0"/>
                                            </p:txEl>
                                          </p:spTgt>
                                        </p:tgtEl>
                                        <p:attrNameLst>
                                          <p:attrName>style.visibility</p:attrName>
                                        </p:attrNameLst>
                                      </p:cBhvr>
                                      <p:to>
                                        <p:strVal val="visible"/>
                                      </p:to>
                                    </p:set>
                                    <p:animEffect transition="in" filter="slide(fromTop)">
                                      <p:cBhvr>
                                        <p:cTn id="87" dur="500"/>
                                        <p:tgtEl>
                                          <p:spTgt spid="43015">
                                            <p:txEl>
                                              <p:pRg st="0" end="0"/>
                                            </p:txEl>
                                          </p:spTgt>
                                        </p:tgtEl>
                                      </p:cBhvr>
                                    </p:animEffect>
                                  </p:childTnLst>
                                  <p:subTnLst>
                                    <p:animClr clrSpc="rgb" dir="cw">
                                      <p:cBhvr override="childStyle">
                                        <p:cTn dur="1" fill="hold" display="0" masterRel="nextClick" afterEffect="1"/>
                                        <p:tgtEl>
                                          <p:spTgt spid="43015">
                                            <p:txEl>
                                              <p:pRg st="0" end="0"/>
                                            </p:txEl>
                                          </p:spTgt>
                                        </p:tgtEl>
                                        <p:attrNameLst>
                                          <p:attrName>ppt_c</p:attrName>
                                        </p:attrNameLst>
                                      </p:cBhvr>
                                      <p:to>
                                        <a:srgbClr val="CC3300"/>
                                      </p:to>
                                    </p:animClr>
                                  </p:subTnLst>
                                </p:cTn>
                              </p:par>
                            </p:childTnLst>
                          </p:cTn>
                        </p:par>
                        <p:par>
                          <p:cTn id="88" fill="hold">
                            <p:stCondLst>
                              <p:cond delay="2500"/>
                            </p:stCondLst>
                            <p:childTnLst>
                              <p:par>
                                <p:cTn id="89" presetID="12" presetClass="entr" presetSubtype="1" fill="hold" grpId="2" nodeType="afterEffect">
                                  <p:stCondLst>
                                    <p:cond delay="0"/>
                                  </p:stCondLst>
                                  <p:childTnLst>
                                    <p:set>
                                      <p:cBhvr>
                                        <p:cTn id="90" dur="1" fill="hold">
                                          <p:stCondLst>
                                            <p:cond delay="0"/>
                                          </p:stCondLst>
                                        </p:cTn>
                                        <p:tgtEl>
                                          <p:spTgt spid="43013"/>
                                        </p:tgtEl>
                                        <p:attrNameLst>
                                          <p:attrName>style.visibility</p:attrName>
                                        </p:attrNameLst>
                                      </p:cBhvr>
                                      <p:to>
                                        <p:strVal val="visible"/>
                                      </p:to>
                                    </p:set>
                                    <p:animEffect transition="in" filter="slide(fromTop)">
                                      <p:cBhvr>
                                        <p:cTn id="91" dur="500"/>
                                        <p:tgtEl>
                                          <p:spTgt spid="43013"/>
                                        </p:tgtEl>
                                      </p:cBhvr>
                                    </p:animEffect>
                                  </p:childTnLst>
                                </p:cTn>
                              </p:par>
                            </p:childTnLst>
                          </p:cTn>
                        </p:par>
                        <p:par>
                          <p:cTn id="92" fill="hold">
                            <p:stCondLst>
                              <p:cond delay="3000"/>
                            </p:stCondLst>
                            <p:childTnLst>
                              <p:par>
                                <p:cTn id="93" presetID="12" presetClass="entr" presetSubtype="1" fill="hold" nodeType="afterEffect">
                                  <p:stCondLst>
                                    <p:cond delay="0"/>
                                  </p:stCondLst>
                                  <p:childTnLst>
                                    <p:set>
                                      <p:cBhvr>
                                        <p:cTn id="94" dur="1" fill="hold">
                                          <p:stCondLst>
                                            <p:cond delay="0"/>
                                          </p:stCondLst>
                                        </p:cTn>
                                        <p:tgtEl>
                                          <p:spTgt spid="43016">
                                            <p:txEl>
                                              <p:pRg st="0" end="0"/>
                                            </p:txEl>
                                          </p:spTgt>
                                        </p:tgtEl>
                                        <p:attrNameLst>
                                          <p:attrName>style.visibility</p:attrName>
                                        </p:attrNameLst>
                                      </p:cBhvr>
                                      <p:to>
                                        <p:strVal val="visible"/>
                                      </p:to>
                                    </p:set>
                                    <p:animEffect transition="in" filter="slide(fromTop)">
                                      <p:cBhvr>
                                        <p:cTn id="95" dur="500"/>
                                        <p:tgtEl>
                                          <p:spTgt spid="43016">
                                            <p:txEl>
                                              <p:pRg st="0" end="0"/>
                                            </p:txEl>
                                          </p:spTgt>
                                        </p:tgtEl>
                                      </p:cBhvr>
                                    </p:animEffect>
                                  </p:childTnLst>
                                  <p:subTnLst>
                                    <p:animClr clrSpc="rgb" dir="cw">
                                      <p:cBhvr override="childStyle">
                                        <p:cTn dur="1" fill="hold" display="0" masterRel="nextClick" afterEffect="1"/>
                                        <p:tgtEl>
                                          <p:spTgt spid="43016">
                                            <p:txEl>
                                              <p:pRg st="0" end="0"/>
                                            </p:txEl>
                                          </p:spTgt>
                                        </p:tgtEl>
                                        <p:attrNameLst>
                                          <p:attrName>ppt_c</p:attrName>
                                        </p:attrNameLst>
                                      </p:cBhvr>
                                      <p:to>
                                        <a:srgbClr val="CC3300"/>
                                      </p:to>
                                    </p:animClr>
                                  </p:subTnLst>
                                </p:cTn>
                              </p:par>
                            </p:childTnLst>
                          </p:cTn>
                        </p:par>
                        <p:par>
                          <p:cTn id="96" fill="hold">
                            <p:stCondLst>
                              <p:cond delay="3500"/>
                            </p:stCondLst>
                            <p:childTnLst>
                              <p:par>
                                <p:cTn id="97" presetID="12" presetClass="entr" presetSubtype="1" fill="hold" grpId="2" nodeType="afterEffect">
                                  <p:stCondLst>
                                    <p:cond delay="0"/>
                                  </p:stCondLst>
                                  <p:childTnLst>
                                    <p:set>
                                      <p:cBhvr>
                                        <p:cTn id="98" dur="1" fill="hold">
                                          <p:stCondLst>
                                            <p:cond delay="0"/>
                                          </p:stCondLst>
                                        </p:cTn>
                                        <p:tgtEl>
                                          <p:spTgt spid="43012"/>
                                        </p:tgtEl>
                                        <p:attrNameLst>
                                          <p:attrName>style.visibility</p:attrName>
                                        </p:attrNameLst>
                                      </p:cBhvr>
                                      <p:to>
                                        <p:strVal val="visible"/>
                                      </p:to>
                                    </p:set>
                                    <p:animEffect transition="in" filter="slide(fromTop)">
                                      <p:cBhvr>
                                        <p:cTn id="99" dur="500"/>
                                        <p:tgtEl>
                                          <p:spTgt spid="43012"/>
                                        </p:tgtEl>
                                      </p:cBhvr>
                                    </p:animEffect>
                                  </p:childTnLst>
                                </p:cTn>
                              </p:par>
                            </p:childTnLst>
                          </p:cTn>
                        </p:par>
                        <p:par>
                          <p:cTn id="100" fill="hold">
                            <p:stCondLst>
                              <p:cond delay="4000"/>
                            </p:stCondLst>
                            <p:childTnLst>
                              <p:par>
                                <p:cTn id="101" presetID="12" presetClass="entr" presetSubtype="1" fill="hold" nodeType="afterEffect">
                                  <p:stCondLst>
                                    <p:cond delay="0"/>
                                  </p:stCondLst>
                                  <p:childTnLst>
                                    <p:set>
                                      <p:cBhvr>
                                        <p:cTn id="102" dur="1" fill="hold">
                                          <p:stCondLst>
                                            <p:cond delay="0"/>
                                          </p:stCondLst>
                                        </p:cTn>
                                        <p:tgtEl>
                                          <p:spTgt spid="43017">
                                            <p:txEl>
                                              <p:pRg st="0" end="0"/>
                                            </p:txEl>
                                          </p:spTgt>
                                        </p:tgtEl>
                                        <p:attrNameLst>
                                          <p:attrName>style.visibility</p:attrName>
                                        </p:attrNameLst>
                                      </p:cBhvr>
                                      <p:to>
                                        <p:strVal val="visible"/>
                                      </p:to>
                                    </p:set>
                                    <p:animEffect transition="in" filter="slide(fromTop)">
                                      <p:cBhvr>
                                        <p:cTn id="103" dur="500"/>
                                        <p:tgtEl>
                                          <p:spTgt spid="43017">
                                            <p:txEl>
                                              <p:pRg st="0" end="0"/>
                                            </p:txEl>
                                          </p:spTgt>
                                        </p:tgtEl>
                                      </p:cBhvr>
                                    </p:animEffect>
                                  </p:childTnLst>
                                  <p:subTnLst>
                                    <p:animClr clrSpc="rgb" dir="cw">
                                      <p:cBhvr override="childStyle">
                                        <p:cTn dur="1" fill="hold" display="0" masterRel="nextClick" afterEffect="1"/>
                                        <p:tgtEl>
                                          <p:spTgt spid="43017">
                                            <p:txEl>
                                              <p:pRg st="0" end="0"/>
                                            </p:txEl>
                                          </p:spTgt>
                                        </p:tgtEl>
                                        <p:attrNameLst>
                                          <p:attrName>ppt_c</p:attrName>
                                        </p:attrNameLst>
                                      </p:cBhvr>
                                      <p:to>
                                        <a:srgbClr val="CC3300"/>
                                      </p:to>
                                    </p:animClr>
                                  </p:subTnLst>
                                </p:cTn>
                              </p:par>
                              <p:par>
                                <p:cTn id="104" presetID="12" presetClass="entr" presetSubtype="1" fill="hold" nodeType="withEffect">
                                  <p:stCondLst>
                                    <p:cond delay="0"/>
                                  </p:stCondLst>
                                  <p:childTnLst>
                                    <p:set>
                                      <p:cBhvr>
                                        <p:cTn id="105" dur="1" fill="hold">
                                          <p:stCondLst>
                                            <p:cond delay="0"/>
                                          </p:stCondLst>
                                        </p:cTn>
                                        <p:tgtEl>
                                          <p:spTgt spid="43017">
                                            <p:txEl>
                                              <p:pRg st="1" end="1"/>
                                            </p:txEl>
                                          </p:spTgt>
                                        </p:tgtEl>
                                        <p:attrNameLst>
                                          <p:attrName>style.visibility</p:attrName>
                                        </p:attrNameLst>
                                      </p:cBhvr>
                                      <p:to>
                                        <p:strVal val="visible"/>
                                      </p:to>
                                    </p:set>
                                    <p:animEffect transition="in" filter="slide(fromTop)">
                                      <p:cBhvr>
                                        <p:cTn id="106" dur="500"/>
                                        <p:tgtEl>
                                          <p:spTgt spid="43017">
                                            <p:txEl>
                                              <p:pRg st="1" end="1"/>
                                            </p:txEl>
                                          </p:spTgt>
                                        </p:tgtEl>
                                      </p:cBhvr>
                                    </p:animEffect>
                                  </p:childTnLst>
                                  <p:subTnLst>
                                    <p:animClr clrSpc="rgb" dir="cw">
                                      <p:cBhvr override="childStyle">
                                        <p:cTn dur="1" fill="hold" display="0" masterRel="nextClick" afterEffect="1"/>
                                        <p:tgtEl>
                                          <p:spTgt spid="43017">
                                            <p:txEl>
                                              <p:pRg st="1" end="1"/>
                                            </p:txEl>
                                          </p:spTgt>
                                        </p:tgtEl>
                                        <p:attrNameLst>
                                          <p:attrName>ppt_c</p:attrName>
                                        </p:attrNameLst>
                                      </p:cBhvr>
                                      <p:to>
                                        <a:srgbClr val="CC3300"/>
                                      </p:to>
                                    </p:animClr>
                                  </p:subTnLst>
                                </p:cTn>
                              </p:par>
                            </p:childTnLst>
                          </p:cTn>
                        </p:par>
                      </p:childTnLst>
                    </p:cTn>
                  </p:par>
                  <p:par>
                    <p:cTn id="107" fill="hold">
                      <p:stCondLst>
                        <p:cond delay="indefinite"/>
                      </p:stCondLst>
                      <p:childTnLst>
                        <p:par>
                          <p:cTn id="108" fill="hold">
                            <p:stCondLst>
                              <p:cond delay="0"/>
                            </p:stCondLst>
                            <p:childTnLst>
                              <p:par>
                                <p:cTn id="109" presetID="2" presetClass="entr" presetSubtype="9" fill="hold" grpId="0" nodeType="clickEffect">
                                  <p:stCondLst>
                                    <p:cond delay="0"/>
                                  </p:stCondLst>
                                  <p:childTnLst>
                                    <p:set>
                                      <p:cBhvr>
                                        <p:cTn id="110" dur="1" fill="hold">
                                          <p:stCondLst>
                                            <p:cond delay="0"/>
                                          </p:stCondLst>
                                        </p:cTn>
                                        <p:tgtEl>
                                          <p:spTgt spid="2"/>
                                        </p:tgtEl>
                                        <p:attrNameLst>
                                          <p:attrName>style.visibility</p:attrName>
                                        </p:attrNameLst>
                                      </p:cBhvr>
                                      <p:to>
                                        <p:strVal val="visible"/>
                                      </p:to>
                                    </p:set>
                                    <p:anim calcmode="lin" valueType="num">
                                      <p:cBhvr additive="base">
                                        <p:cTn id="111" dur="500" fill="hold"/>
                                        <p:tgtEl>
                                          <p:spTgt spid="2"/>
                                        </p:tgtEl>
                                        <p:attrNameLst>
                                          <p:attrName>ppt_x</p:attrName>
                                        </p:attrNameLst>
                                      </p:cBhvr>
                                      <p:tavLst>
                                        <p:tav tm="0">
                                          <p:val>
                                            <p:strVal val="0-#ppt_w/2"/>
                                          </p:val>
                                        </p:tav>
                                        <p:tav tm="100000">
                                          <p:val>
                                            <p:strVal val="#ppt_x"/>
                                          </p:val>
                                        </p:tav>
                                      </p:tavLst>
                                    </p:anim>
                                    <p:anim calcmode="lin" valueType="num">
                                      <p:cBhvr additive="base">
                                        <p:cTn id="11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6" presetClass="entr" presetSubtype="16" fill="hold" grpId="0" nodeType="clickEffect">
                                  <p:stCondLst>
                                    <p:cond delay="0"/>
                                  </p:stCondLst>
                                  <p:childTnLst>
                                    <p:set>
                                      <p:cBhvr>
                                        <p:cTn id="116" dur="1" fill="hold">
                                          <p:stCondLst>
                                            <p:cond delay="0"/>
                                          </p:stCondLst>
                                        </p:cTn>
                                        <p:tgtEl>
                                          <p:spTgt spid="4"/>
                                        </p:tgtEl>
                                        <p:attrNameLst>
                                          <p:attrName>style.visibility</p:attrName>
                                        </p:attrNameLst>
                                      </p:cBhvr>
                                      <p:to>
                                        <p:strVal val="visible"/>
                                      </p:to>
                                    </p:set>
                                    <p:animEffect transition="in" filter="circle(in)">
                                      <p:cBhvr>
                                        <p:cTn id="1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2" grpId="0" animBg="1"/>
      <p:bldP spid="43012" grpId="1" animBg="1"/>
      <p:bldP spid="43012" grpId="2" animBg="1"/>
      <p:bldP spid="43013" grpId="0" animBg="1"/>
      <p:bldP spid="43013" grpId="1" animBg="1"/>
      <p:bldP spid="43013" grpId="2" animBg="1"/>
      <p:bldP spid="43014" grpId="0" animBg="1"/>
      <p:bldP spid="43014" grpId="1" animBg="1"/>
      <p:bldP spid="43014" grpId="2" animBg="1"/>
      <p:bldP spid="43015" grpId="0" build="allAtOnce" autoUpdateAnimBg="0"/>
      <p:bldP spid="43016" grpId="0" build="allAtOnce" autoUpdateAnimBg="0"/>
      <p:bldP spid="43017" grpId="0" build="p" autoUpdateAnimBg="0"/>
      <p:bldP spid="2" grpId="0" animBg="1"/>
      <p:bldP spid="4" grpId="0" animBg="1"/>
    </p:bldLst>
  </p:timing>
</p:sld>
</file>

<file path=ppt/theme/theme1.xml><?xml version="1.0" encoding="utf-8"?>
<a:theme xmlns:a="http://schemas.openxmlformats.org/drawingml/2006/main" name="1_MarnixAcademi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MarnixAcademie</Template>
  <TotalTime>2277</TotalTime>
  <Words>4055</Words>
  <Application>Microsoft Office PowerPoint</Application>
  <PresentationFormat>Diavoorstelling (4:3)</PresentationFormat>
  <Paragraphs>373</Paragraphs>
  <Slides>26</Slides>
  <Notes>25</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1_MarnixAcademie</vt:lpstr>
      <vt:lpstr>PowerPoint-presentatie</vt:lpstr>
      <vt:lpstr>PowerPoint-presentatie</vt:lpstr>
      <vt:lpstr>PowerPoint-presentatie</vt:lpstr>
      <vt:lpstr>Kennismaken met elkaar</vt:lpstr>
      <vt:lpstr>Workshop</vt:lpstr>
      <vt:lpstr>Wat doet interactie met je?</vt:lpstr>
      <vt:lpstr>Wat gaan we doen?</vt:lpstr>
      <vt:lpstr>Gesprekken zijn de spil  een betekenisvolle context  actief meedoen, meedenken en meepraten  door leerlkrachten en leerlingen </vt:lpstr>
      <vt:lpstr>Taal- en denkruimte </vt:lpstr>
      <vt:lpstr>De stille periode, hoe stil is die eigenlijk?</vt:lpstr>
      <vt:lpstr>Help met zinvolle brokken…</vt:lpstr>
      <vt:lpstr>PowerPoint-presentatie</vt:lpstr>
      <vt:lpstr>Kansen creëren en kansen grijpen</vt:lpstr>
      <vt:lpstr>Succesvolle omgeving</vt:lpstr>
      <vt:lpstr>Meer kansen grijpen en creëren</vt:lpstr>
      <vt:lpstr>Filmpjes</vt:lpstr>
      <vt:lpstr>PowerPoint-presentatie</vt:lpstr>
      <vt:lpstr>Wat vraagt deze aanpak van ons:</vt:lpstr>
      <vt:lpstr>Krachtige aanpak  = Combineer sterke punten </vt:lpstr>
      <vt:lpstr>Wijze lessen uit de coaching…</vt:lpstr>
      <vt:lpstr>Ouders betrekken bij onze aanpak</vt:lpstr>
      <vt:lpstr>Eigen ervaringen</vt:lpstr>
      <vt:lpstr>Zijn er nog vragen?</vt:lpstr>
      <vt:lpstr>Bronnen</vt:lpstr>
      <vt:lpstr>Gesprekspunten</vt:lpstr>
      <vt:lpstr>PowerPoint-presentatie</vt:lpstr>
    </vt:vector>
  </TitlesOfParts>
  <Company>Marnix Academie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resid</dc:creator>
  <cp:lastModifiedBy>Bart Geus</cp:lastModifiedBy>
  <cp:revision>216</cp:revision>
  <cp:lastPrinted>2012-10-08T10:22:53Z</cp:lastPrinted>
  <dcterms:created xsi:type="dcterms:W3CDTF">2010-11-11T10:41:30Z</dcterms:created>
  <dcterms:modified xsi:type="dcterms:W3CDTF">2013-11-13T10:14:06Z</dcterms:modified>
</cp:coreProperties>
</file>